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4"/>
  </p:notesMasterIdLst>
  <p:sldIdLst>
    <p:sldId id="266" r:id="rId2"/>
    <p:sldId id="276" r:id="rId3"/>
    <p:sldId id="257" r:id="rId4"/>
    <p:sldId id="277" r:id="rId5"/>
    <p:sldId id="278" r:id="rId6"/>
    <p:sldId id="279" r:id="rId7"/>
    <p:sldId id="347" r:id="rId8"/>
    <p:sldId id="281" r:id="rId9"/>
    <p:sldId id="282" r:id="rId10"/>
    <p:sldId id="292" r:id="rId11"/>
    <p:sldId id="293" r:id="rId12"/>
    <p:sldId id="348" r:id="rId13"/>
    <p:sldId id="294" r:id="rId14"/>
    <p:sldId id="295" r:id="rId15"/>
    <p:sldId id="298" r:id="rId16"/>
    <p:sldId id="299" r:id="rId17"/>
    <p:sldId id="300" r:id="rId18"/>
    <p:sldId id="301" r:id="rId19"/>
    <p:sldId id="303" r:id="rId20"/>
    <p:sldId id="326" r:id="rId21"/>
    <p:sldId id="327" r:id="rId22"/>
    <p:sldId id="328" r:id="rId23"/>
    <p:sldId id="329" r:id="rId24"/>
    <p:sldId id="330" r:id="rId25"/>
    <p:sldId id="331" r:id="rId26"/>
    <p:sldId id="336" r:id="rId27"/>
    <p:sldId id="337" r:id="rId28"/>
    <p:sldId id="338" r:id="rId29"/>
    <p:sldId id="339" r:id="rId30"/>
    <p:sldId id="263" r:id="rId31"/>
    <p:sldId id="285" r:id="rId32"/>
    <p:sldId id="286" r:id="rId33"/>
    <p:sldId id="288" r:id="rId34"/>
    <p:sldId id="289" r:id="rId35"/>
    <p:sldId id="290" r:id="rId36"/>
    <p:sldId id="291" r:id="rId37"/>
    <p:sldId id="343" r:id="rId38"/>
    <p:sldId id="345" r:id="rId39"/>
    <p:sldId id="346" r:id="rId40"/>
    <p:sldId id="341" r:id="rId41"/>
    <p:sldId id="342" r:id="rId42"/>
    <p:sldId id="27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4660"/>
  </p:normalViewPr>
  <p:slideViewPr>
    <p:cSldViewPr snapToGrid="0" showGuides="1">
      <p:cViewPr varScale="1">
        <p:scale>
          <a:sx n="70" d="100"/>
          <a:sy n="70" d="100"/>
        </p:scale>
        <p:origin x="642"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9/25/2020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dirty="0"/>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dirty="0"/>
          </a:p>
        </p:txBody>
      </p:sp>
    </p:spTree>
    <p:extLst>
      <p:ext uri="{BB962C8B-B14F-4D97-AF65-F5344CB8AC3E}">
        <p14:creationId xmlns:p14="http://schemas.microsoft.com/office/powerpoint/2010/main" val="2482655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AE502D-7E42-43E5-B4AE-26BC1191D4C1}" type="slidenum">
              <a:rPr lang="en-US" smtClean="0"/>
              <a:t>42</a:t>
            </a:fld>
            <a:endParaRPr lang="en-US" dirty="0"/>
          </a:p>
        </p:txBody>
      </p:sp>
    </p:spTree>
    <p:extLst>
      <p:ext uri="{BB962C8B-B14F-4D97-AF65-F5344CB8AC3E}">
        <p14:creationId xmlns:p14="http://schemas.microsoft.com/office/powerpoint/2010/main" val="3085530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3</a:t>
            </a:fld>
            <a:endParaRPr lang="en-US" dirty="0"/>
          </a:p>
        </p:txBody>
      </p:sp>
    </p:spTree>
    <p:extLst>
      <p:ext uri="{BB962C8B-B14F-4D97-AF65-F5344CB8AC3E}">
        <p14:creationId xmlns:p14="http://schemas.microsoft.com/office/powerpoint/2010/main" val="1654158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30</a:t>
            </a:fld>
            <a:endParaRPr lang="en-US" dirty="0"/>
          </a:p>
        </p:txBody>
      </p:sp>
    </p:spTree>
    <p:extLst>
      <p:ext uri="{BB962C8B-B14F-4D97-AF65-F5344CB8AC3E}">
        <p14:creationId xmlns:p14="http://schemas.microsoft.com/office/powerpoint/2010/main" val="19277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1214438"/>
            <a:ext cx="4572000" cy="25717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31</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2844260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1214438"/>
            <a:ext cx="4572000" cy="2571750"/>
          </a:xfrm>
        </p:spPr>
      </p:sp>
      <p:sp>
        <p:nvSpPr>
          <p:cNvPr id="3" name="Notes Placeholder 2"/>
          <p:cNvSpPr>
            <a:spLocks noGrp="1"/>
          </p:cNvSpPr>
          <p:nvPr>
            <p:ph type="body" idx="1"/>
          </p:nvPr>
        </p:nvSpPr>
        <p:spPr/>
        <p:txBody>
          <a:bodyPr/>
          <a:lstStyle/>
          <a:p>
            <a:r>
              <a:rPr lang="en-GB" sz="1400" b="1" u="sng" dirty="0" smtClean="0"/>
              <a:t>P363:</a:t>
            </a:r>
          </a:p>
          <a:p>
            <a:r>
              <a:rPr lang="en-US" dirty="0" smtClean="0"/>
              <a:t>Applicable BSC Objective (c):</a:t>
            </a:r>
          </a:p>
          <a:p>
            <a:r>
              <a:rPr lang="en-US" dirty="0" smtClean="0"/>
              <a:t>Adding to the list of Standard BM Units would remove the perceived difference in treatment between established, traditional Plant and a growing number of non-traditional Plant.  The change therefore breaks down a perceived barrier to entry by levelling the playing field and improving speed and efficiency of BM Unit registration.  </a:t>
            </a:r>
          </a:p>
          <a:p>
            <a:r>
              <a:rPr lang="en-US" dirty="0" smtClean="0"/>
              <a:t>It also improves the efficiency for generators so that they don’t have to apply for non-standard BM Unit configurations for configurations of a nature that have been previously accepted by the ISG and Transmission Company.</a:t>
            </a:r>
          </a:p>
          <a:p>
            <a:r>
              <a:rPr lang="en-US" dirty="0" smtClean="0"/>
              <a:t>Introducing a generic non-standard BM Unit process improves the efficiency for generators to apply for non-standard BM Unit configurations multiple times for new configurations that would be similar across a number of sites.</a:t>
            </a:r>
          </a:p>
          <a:p>
            <a:endParaRPr lang="en-US" dirty="0" smtClean="0"/>
          </a:p>
          <a:p>
            <a:r>
              <a:rPr lang="en-US" dirty="0" smtClean="0"/>
              <a:t>Applicable BSC Objective (d):</a:t>
            </a:r>
          </a:p>
          <a:p>
            <a:r>
              <a:rPr lang="en-US" dirty="0" smtClean="0"/>
              <a:t>Adding to the list of Standard BM Units and introducing a generic non-standard BM Unit process removes a potential barrier to entry for Parties employing new technologies or operational practices because of the more protracted current registration process for non-standard BM Units and a lack of certainty over whether BM Unit configurations will be accepted by the ISG.</a:t>
            </a:r>
          </a:p>
          <a:p>
            <a:endParaRPr lang="en-GB" dirty="0" smtClean="0"/>
          </a:p>
          <a:p>
            <a:r>
              <a:rPr lang="en-GB" b="1" u="sng" dirty="0" smtClean="0"/>
              <a:t>P364:</a:t>
            </a:r>
          </a:p>
          <a:p>
            <a:r>
              <a:rPr lang="en-US" dirty="0" smtClean="0"/>
              <a:t>Applicable BSC Objective (C):</a:t>
            </a:r>
          </a:p>
          <a:p>
            <a:r>
              <a:rPr lang="en-US" dirty="0" smtClean="0"/>
              <a:t>Allowing separate BM Units to be registered by the same Party for the Import to and Export from the same Plant and Apparatus would remove the inconsistency between how BM Units can be registered depending on whether the same or different Parties are registering them, therefore levelling the playing field and promoting competition.  Allowing Parties to register separate BM Units for the Import to and Export from the same Plant and Apparatus gives Parties greater commercial options thus encouraging entry into the market place and facilitating competition.</a:t>
            </a:r>
          </a:p>
          <a:p>
            <a:endParaRPr lang="en-US" dirty="0" smtClean="0"/>
          </a:p>
          <a:p>
            <a:r>
              <a:rPr lang="en-US" dirty="0" smtClean="0"/>
              <a:t>Applicable BSC Objective (D):</a:t>
            </a:r>
          </a:p>
          <a:p>
            <a:r>
              <a:rPr lang="en-US" dirty="0" smtClean="0"/>
              <a:t>Adding further information about applying for non-standard BM Unit status when Plant and Apparatus is reconfigured helps to make the BSC requirements clearer and reduces the risk of errors occurring. Simplifying the BM Unit registration process increases the efficiency of registration and therefore removes potential barriers to entry. By reducing the workload of the ISG and ELEXON, it allows them to focus their efforts on increasing efficiency elsewhere and providing greater support to Parties.</a:t>
            </a:r>
          </a:p>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32</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3926676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1214438"/>
            <a:ext cx="4572000" cy="2571750"/>
          </a:xfrm>
        </p:spPr>
      </p:sp>
      <p:sp>
        <p:nvSpPr>
          <p:cNvPr id="3" name="Notes Placeholder 2"/>
          <p:cNvSpPr>
            <a:spLocks noGrp="1"/>
          </p:cNvSpPr>
          <p:nvPr>
            <p:ph type="body" idx="1"/>
          </p:nvPr>
        </p:nvSpPr>
        <p:spPr/>
        <p:txBody>
          <a:bodyPr/>
          <a:lstStyle/>
          <a:p>
            <a:r>
              <a:rPr lang="en-US" b="1" u="sng" dirty="0" smtClean="0"/>
              <a:t>P363</a:t>
            </a:r>
          </a:p>
          <a:p>
            <a:r>
              <a:rPr lang="en-US" dirty="0" smtClean="0"/>
              <a:t>This Modification should be progressed as a self-governance Modification for the following reasons: </a:t>
            </a:r>
          </a:p>
          <a:p>
            <a:r>
              <a:rPr lang="en-US" dirty="0" smtClean="0"/>
              <a:t>•	The configuration of the BM Unit does not have a direct impact on consumers; </a:t>
            </a:r>
          </a:p>
          <a:p>
            <a:r>
              <a:rPr lang="en-US" dirty="0" smtClean="0"/>
              <a:t>•	Competition in generation is not materially affected because Parties can already apply for a non-standard BM Unit to the ISG. The ISG can already make the decisions proposed by this Modification on a case by case basis;</a:t>
            </a:r>
          </a:p>
          <a:p>
            <a:r>
              <a:rPr lang="en-US" dirty="0" smtClean="0"/>
              <a:t>•	There is no effect on operation of the Transmission System because Parties can already request non-standard BM Units and the Transmission Company can challenge the implementation of any BM Unit  that is due to participate in the Balancing Mechanism; </a:t>
            </a:r>
          </a:p>
          <a:p>
            <a:r>
              <a:rPr lang="en-US" dirty="0" smtClean="0"/>
              <a:t>•	There is no effect on matters relating to sustainable development, safety or security of supply, the management of the market or network emergencies because ISG can already make the decisions proposed by this Modification on a case by case basis</a:t>
            </a:r>
          </a:p>
          <a:p>
            <a:r>
              <a:rPr lang="en-US" dirty="0" smtClean="0"/>
              <a:t>•	The proposals will not affect how the BSC is governed or Modifications are progressed in anyway; and</a:t>
            </a:r>
          </a:p>
          <a:p>
            <a:r>
              <a:rPr lang="en-US" dirty="0" smtClean="0"/>
              <a:t>•	The proposals apply equally to all Parties and so there is no discrimination.</a:t>
            </a:r>
          </a:p>
          <a:p>
            <a:endParaRPr lang="en-GB" dirty="0" smtClean="0"/>
          </a:p>
          <a:p>
            <a:r>
              <a:rPr lang="en-GB" b="1" u="sng" dirty="0" smtClean="0"/>
              <a:t>P364</a:t>
            </a:r>
          </a:p>
          <a:p>
            <a:r>
              <a:rPr lang="en-US" dirty="0" smtClean="0"/>
              <a:t>This Modification should be progressed as a standard (Self-Governance) Modification for the following reasons: </a:t>
            </a:r>
          </a:p>
          <a:p>
            <a:r>
              <a:rPr lang="en-US" dirty="0" smtClean="0"/>
              <a:t>•	The configuration of the BM Unit does not have a direct impact on consumers; </a:t>
            </a:r>
          </a:p>
          <a:p>
            <a:r>
              <a:rPr lang="en-US" dirty="0" smtClean="0"/>
              <a:t>•	Competition in generation is not materially affected as only the process for registration is changing;  </a:t>
            </a:r>
          </a:p>
          <a:p>
            <a:r>
              <a:rPr lang="en-US" dirty="0" smtClean="0"/>
              <a:t>•	There is no material impact on operation of the Transmission System as the current arrangements relating to the registration of BM Units will be simplified. If anything, it will make it easier for NGET to issue instructions (e.g. Bid-Offer Acceptances) against each connection to the Transmission System;</a:t>
            </a:r>
          </a:p>
          <a:p>
            <a:r>
              <a:rPr lang="en-US" dirty="0" smtClean="0"/>
              <a:t>•	There will be no effect on matters relating to sustainable development, safety or security of supply, the management of the market or network emergencies. This Modification will simplify current arrangements and will apply to all Generators;</a:t>
            </a:r>
          </a:p>
          <a:p>
            <a:r>
              <a:rPr lang="en-US" dirty="0" smtClean="0"/>
              <a:t>•	The Proposal will not affect how the BSC is governed or Modifications are progressed; and</a:t>
            </a:r>
          </a:p>
          <a:p>
            <a:r>
              <a:rPr lang="en-US" dirty="0" smtClean="0"/>
              <a:t>•	The Proposal applies equally to all types of Generation Parties, as well as Suppliers who can register License Exempt Embedded Plant and Apparatus.</a:t>
            </a:r>
          </a:p>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33</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2545839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1214438"/>
            <a:ext cx="4572000" cy="25717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34</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218300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1214438"/>
            <a:ext cx="4572000" cy="25717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l" defTabSz="1043056" rtl="0" eaLnBrk="1" fontAlgn="auto" latinLnBrk="0" hangingPunct="1">
              <a:lnSpc>
                <a:spcPct val="100000"/>
              </a:lnSpc>
              <a:spcBef>
                <a:spcPts val="0"/>
              </a:spcBef>
              <a:spcAft>
                <a:spcPts val="0"/>
              </a:spcAft>
              <a:buClrTx/>
              <a:buSzTx/>
              <a:buFontTx/>
              <a:buNone/>
              <a:tabLst/>
              <a:defRPr/>
            </a:pPr>
            <a:fld id="{7AA0B687-4A7F-4B5A-B0FC-0514D0236F50}" type="slidenum">
              <a:rPr kumimoji="0" lang="en-GB" sz="900" b="0" i="0" u="none" strike="noStrike" kern="1200" cap="none" spc="0" normalizeH="0" baseline="0" noProof="0" smtClean="0">
                <a:ln>
                  <a:noFill/>
                </a:ln>
                <a:solidFill>
                  <a:prstClr val="black">
                    <a:lumMod val="50000"/>
                    <a:lumOff val="50000"/>
                  </a:prstClr>
                </a:solidFill>
                <a:effectLst/>
                <a:uLnTx/>
                <a:uFillTx/>
                <a:latin typeface="Tahoma"/>
                <a:ea typeface="+mn-ea"/>
                <a:cs typeface="+mn-cs"/>
              </a:rPr>
              <a:pPr marL="0" marR="0" lvl="0" indent="0" algn="l" defTabSz="1043056" rtl="0" eaLnBrk="1" fontAlgn="auto" latinLnBrk="0" hangingPunct="1">
                <a:lnSpc>
                  <a:spcPct val="100000"/>
                </a:lnSpc>
                <a:spcBef>
                  <a:spcPts val="0"/>
                </a:spcBef>
                <a:spcAft>
                  <a:spcPts val="0"/>
                </a:spcAft>
                <a:buClrTx/>
                <a:buSzTx/>
                <a:buFontTx/>
                <a:buNone/>
                <a:tabLst/>
                <a:defRPr/>
              </a:pPr>
              <a:t>35</a:t>
            </a:fld>
            <a:endParaRPr kumimoji="0" lang="en-GB" sz="900" b="0" i="0" u="none" strike="noStrike" kern="1200" cap="none" spc="0" normalizeH="0" baseline="0" noProof="0" dirty="0">
              <a:ln>
                <a:noFill/>
              </a:ln>
              <a:solidFill>
                <a:prstClr val="black">
                  <a:lumMod val="50000"/>
                  <a:lumOff val="50000"/>
                </a:prstClr>
              </a:solidFill>
              <a:effectLst/>
              <a:uLnTx/>
              <a:uFillTx/>
              <a:latin typeface="Tahoma"/>
              <a:ea typeface="+mn-ea"/>
              <a:cs typeface="+mn-cs"/>
            </a:endParaRPr>
          </a:p>
        </p:txBody>
      </p:sp>
    </p:spTree>
    <p:extLst>
      <p:ext uri="{BB962C8B-B14F-4D97-AF65-F5344CB8AC3E}">
        <p14:creationId xmlns:p14="http://schemas.microsoft.com/office/powerpoint/2010/main" val="45390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EBGL objectives aren’t</a:t>
            </a:r>
            <a:r>
              <a:rPr lang="en-GB" baseline="0" dirty="0" smtClean="0"/>
              <a:t> analogous to BSC Applicable Objectives because of the differences between UK/European law – rather they’re more principles</a:t>
            </a:r>
            <a:endParaRPr lang="en-GB" dirty="0"/>
          </a:p>
        </p:txBody>
      </p:sp>
      <p:sp>
        <p:nvSpPr>
          <p:cNvPr id="4" name="Slide Number Placeholder 3"/>
          <p:cNvSpPr>
            <a:spLocks noGrp="1"/>
          </p:cNvSpPr>
          <p:nvPr>
            <p:ph type="sldNum" sz="quarter" idx="10"/>
          </p:nvPr>
        </p:nvSpPr>
        <p:spPr/>
        <p:txBody>
          <a:bodyPr/>
          <a:lstStyle/>
          <a:p>
            <a:fld id="{7AA0B687-4A7F-4B5A-B0FC-0514D0236F50}" type="slidenum">
              <a:rPr lang="en-GB" smtClean="0"/>
              <a:pPr/>
              <a:t>37</a:t>
            </a:fld>
            <a:endParaRPr lang="en-GB" dirty="0"/>
          </a:p>
        </p:txBody>
      </p:sp>
    </p:spTree>
    <p:extLst>
      <p:ext uri="{BB962C8B-B14F-4D97-AF65-F5344CB8AC3E}">
        <p14:creationId xmlns:p14="http://schemas.microsoft.com/office/powerpoint/2010/main" val="3038596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dirty="0"/>
              <a:t>Click to type document status e.g. Confidential</a:t>
            </a:r>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dirty="0">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dirty="0">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25/09/2020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25/09/2020</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dirty="0"/>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25/09/2020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25/09/2020</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dirty="0"/>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25/09/2020</a:t>
            </a:fld>
            <a:endParaRPr lang="en-US" dirty="0"/>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25/09/2020</a:t>
            </a:fld>
            <a:endParaRPr lang="en-US" dirty="0"/>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dirty="0"/>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dirty="0"/>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dirty="0"/>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25/09/2020</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dirty="0"/>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dirty="0"/>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dirty="0"/>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25/09/2020</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dirty="0"/>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dirty="0"/>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25/09/2020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endParaRPr lang="en-US" dirty="0"/>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25/09/2020</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dirty="0"/>
              <a:t>Click to edit Master text styles</a:t>
            </a:r>
          </a:p>
          <a:p>
            <a:pPr lvl="1"/>
            <a:r>
              <a:rPr lang="en-US" dirty="0"/>
              <a:t>Second level</a:t>
            </a:r>
          </a:p>
          <a:p>
            <a:pPr marL="139700" lvl="2" indent="-139700" eaLnBrk="1" hangingPunct="1">
              <a:buFont typeface="Arial" panose="020B0604020202020204" pitchFamily="34" charset="0"/>
              <a:buChar char="•"/>
            </a:pPr>
            <a:r>
              <a:rPr lang="en-US" dirty="0"/>
              <a:t>Third level</a:t>
            </a:r>
          </a:p>
          <a:p>
            <a:pPr marL="0" lvl="3" indent="0" eaLnBrk="1" hangingPunct="1"/>
            <a:r>
              <a:rPr lang="en-US" dirty="0"/>
              <a:t>Fourth level</a:t>
            </a:r>
          </a:p>
          <a:p>
            <a:pPr marL="146050" lvl="4" indent="0" eaLnBrk="1" hangingPunct="1"/>
            <a:r>
              <a:rPr lang="en-US" dirty="0"/>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dirty="0"/>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dirty="0"/>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25/09/2020</a:t>
            </a:fld>
            <a:endParaRPr lang="en-US" dirty="0"/>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25/09/2020</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dirty="0"/>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dirty="0"/>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25/09/2020</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dirty="0"/>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25/09/2020</a:t>
            </a:fld>
            <a:endParaRPr lang="en-US" dirty="0"/>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endParaRPr lang="en-US" dirty="0"/>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endParaRPr lang="en-US" dirty="0"/>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endParaRPr lang="en-US" dirty="0"/>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endParaRPr lang="en-US" dirty="0"/>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endParaRPr lang="en-US" dirty="0"/>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endParaRPr lang="en-US" dirty="0"/>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endParaRPr lang="en-US" dirty="0"/>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endParaRPr lang="en-US" dirty="0"/>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endParaRPr lang="en-US" dirty="0"/>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ex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solidFill>
                  <a:prstClr val="black">
                    <a:lumMod val="65000"/>
                    <a:lumOff val="35000"/>
                  </a:prstClr>
                </a:solidFill>
              </a:rPr>
              <a:t>Insert: Document title</a:t>
            </a:r>
            <a:endParaRPr lang="en-GB" dirty="0">
              <a:solidFill>
                <a:prstClr val="black">
                  <a:lumMod val="65000"/>
                  <a:lumOff val="35000"/>
                </a:prstClr>
              </a:solidFill>
            </a:endParaRPr>
          </a:p>
        </p:txBody>
      </p:sp>
      <p:sp>
        <p:nvSpPr>
          <p:cNvPr id="4" name="Slide Number Placeholder 3"/>
          <p:cNvSpPr>
            <a:spLocks noGrp="1"/>
          </p:cNvSpPr>
          <p:nvPr>
            <p:ph type="sldNum" sz="quarter" idx="11"/>
          </p:nvPr>
        </p:nvSpPr>
        <p:spPr/>
        <p:txBody>
          <a:bodyPr/>
          <a:lstStyle/>
          <a:p>
            <a:fld id="{183C6C5D-E533-49CA-B0EE-FC3E24E254C3}" type="slidenum">
              <a:rPr lang="en-GB" smtClean="0">
                <a:solidFill>
                  <a:prstClr val="black">
                    <a:lumMod val="65000"/>
                    <a:lumOff val="35000"/>
                  </a:prstClr>
                </a:solidFill>
              </a:rPr>
              <a:pPr/>
              <a:t>‹#›</a:t>
            </a:fld>
            <a:endParaRPr lang="en-GB" dirty="0">
              <a:solidFill>
                <a:prstClr val="black">
                  <a:lumMod val="65000"/>
                  <a:lumOff val="35000"/>
                </a:prstClr>
              </a:solidFill>
            </a:endParaRPr>
          </a:p>
        </p:txBody>
      </p:sp>
      <p:sp>
        <p:nvSpPr>
          <p:cNvPr id="10" name="Text Placeholder 9"/>
          <p:cNvSpPr>
            <a:spLocks noGrp="1"/>
          </p:cNvSpPr>
          <p:nvPr>
            <p:ph type="body" sz="quarter" idx="12"/>
          </p:nvPr>
        </p:nvSpPr>
        <p:spPr>
          <a:xfrm>
            <a:off x="451495" y="1048210"/>
            <a:ext cx="11287411" cy="50279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1" name="Freeform 12"/>
          <p:cNvSpPr>
            <a:spLocks/>
          </p:cNvSpPr>
          <p:nvPr userDrawn="1"/>
        </p:nvSpPr>
        <p:spPr bwMode="auto">
          <a:xfrm>
            <a:off x="9571156" y="6184152"/>
            <a:ext cx="2278761"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2935" tIns="41468" rIns="82935" bIns="41468" numCol="1" anchor="t" anchorCtr="0" compatLnSpc="1">
            <a:prstTxWarp prst="textNoShape">
              <a:avLst/>
            </a:prstTxWarp>
          </a:bodyPr>
          <a:lstStyle/>
          <a:p>
            <a:endParaRPr lang="en-GB" sz="1633" dirty="0">
              <a:solidFill>
                <a:prstClr val="black"/>
              </a:solidFill>
            </a:endParaRPr>
          </a:p>
        </p:txBody>
      </p:sp>
      <p:grpSp>
        <p:nvGrpSpPr>
          <p:cNvPr id="23" name="Group 22"/>
          <p:cNvGrpSpPr/>
          <p:nvPr userDrawn="1"/>
        </p:nvGrpSpPr>
        <p:grpSpPr>
          <a:xfrm>
            <a:off x="9571156" y="6201508"/>
            <a:ext cx="2173782" cy="423316"/>
            <a:chOff x="8394700" y="6818313"/>
            <a:chExt cx="1906588" cy="466725"/>
          </a:xfrm>
        </p:grpSpPr>
        <p:sp>
          <p:nvSpPr>
            <p:cNvPr id="24"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25"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26"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27"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28"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29"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sp>
          <p:nvSpPr>
            <p:cNvPr id="30"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solidFill>
                  <a:prstClr val="black"/>
                </a:solidFill>
              </a:endParaRPr>
            </a:p>
          </p:txBody>
        </p:sp>
      </p:grpSp>
    </p:spTree>
    <p:extLst>
      <p:ext uri="{BB962C8B-B14F-4D97-AF65-F5344CB8AC3E}">
        <p14:creationId xmlns:p14="http://schemas.microsoft.com/office/powerpoint/2010/main" val="317255369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6" y="385290"/>
            <a:ext cx="11287011" cy="391820"/>
          </a:xfrm>
        </p:spPr>
        <p:txBody>
          <a:bodyPr/>
          <a:lstStyle/>
          <a:p>
            <a:r>
              <a:rPr lang="en-US" dirty="0" smtClean="0"/>
              <a:t>Click to edit Master title style</a:t>
            </a:r>
            <a:endParaRPr lang="en-GB" dirty="0"/>
          </a:p>
        </p:txBody>
      </p:sp>
      <p:sp>
        <p:nvSpPr>
          <p:cNvPr id="3" name="Footer Placeholder 2"/>
          <p:cNvSpPr>
            <a:spLocks noGrp="1"/>
          </p:cNvSpPr>
          <p:nvPr>
            <p:ph type="ftr" sz="quarter" idx="10"/>
          </p:nvPr>
        </p:nvSpPr>
        <p:spPr/>
        <p:txBody>
          <a:bodyPr/>
          <a:lstStyle/>
          <a:p>
            <a:r>
              <a:rPr lang="en-GB" dirty="0" smtClean="0"/>
              <a:t>Insert: Document title</a:t>
            </a:r>
            <a:endParaRPr lang="en-GB" dirty="0"/>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1"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2935" tIns="41468" rIns="82935" bIns="41468" numCol="1" anchor="t" anchorCtr="0" compatLnSpc="1">
            <a:prstTxWarp prst="textNoShape">
              <a:avLst/>
            </a:prstTxWarp>
          </a:bodyPr>
          <a:lstStyle/>
          <a:p>
            <a:endParaRPr lang="en-GB" sz="1633" dirty="0"/>
          </a:p>
        </p:txBody>
      </p:sp>
      <p:sp>
        <p:nvSpPr>
          <p:cNvPr id="6" name="Content Placeholder 5"/>
          <p:cNvSpPr>
            <a:spLocks noGrp="1"/>
          </p:cNvSpPr>
          <p:nvPr>
            <p:ph sz="quarter" idx="13"/>
          </p:nvPr>
        </p:nvSpPr>
        <p:spPr>
          <a:xfrm>
            <a:off x="452495" y="1048210"/>
            <a:ext cx="5438480" cy="502795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24" name="Content Placeholder 5"/>
          <p:cNvSpPr>
            <a:spLocks noGrp="1"/>
          </p:cNvSpPr>
          <p:nvPr>
            <p:ph sz="quarter" idx="14"/>
          </p:nvPr>
        </p:nvSpPr>
        <p:spPr>
          <a:xfrm>
            <a:off x="6300429" y="1048208"/>
            <a:ext cx="5438480" cy="502795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grpSp>
        <p:nvGrpSpPr>
          <p:cNvPr id="23" name="Group 22"/>
          <p:cNvGrpSpPr/>
          <p:nvPr userDrawn="1"/>
        </p:nvGrpSpPr>
        <p:grpSpPr>
          <a:xfrm>
            <a:off x="9571156" y="6201508"/>
            <a:ext cx="2173782"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633" dirty="0"/>
            </a:p>
          </p:txBody>
        </p:sp>
      </p:grpSp>
    </p:spTree>
    <p:extLst>
      <p:ext uri="{BB962C8B-B14F-4D97-AF65-F5344CB8AC3E}">
        <p14:creationId xmlns:p14="http://schemas.microsoft.com/office/powerpoint/2010/main" val="5153719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dirty="0">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dirty="0">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dirty="0"/>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dirty="0"/>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dirty="0"/>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endParaRPr lang="en-US" dirty="0"/>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dirty="0"/>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25/09/2020</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dirty="0"/>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7">
            <a:extLst>
              <a:ext uri="{96DAC541-7B7A-43D3-8B79-37D633B846F1}">
                <asvg:svgBlip xmlns:asvg="http://schemas.microsoft.com/office/drawing/2016/SVG/main" xmlns="" r:embed="rId28"/>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dirty="0"/>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9" r:id="rId1"/>
    <p:sldLayoutId id="2147483699" r:id="rId2"/>
    <p:sldLayoutId id="2147483700" r:id="rId3"/>
    <p:sldLayoutId id="2147483680" r:id="rId4"/>
    <p:sldLayoutId id="2147483683" r:id="rId5"/>
    <p:sldLayoutId id="2147483681" r:id="rId6"/>
    <p:sldLayoutId id="2147483682" r:id="rId7"/>
    <p:sldLayoutId id="2147483684" r:id="rId8"/>
    <p:sldLayoutId id="2147483685" r:id="rId9"/>
    <p:sldLayoutId id="2147483696" r:id="rId10"/>
    <p:sldLayoutId id="2147483688" r:id="rId11"/>
    <p:sldLayoutId id="2147483689" r:id="rId12"/>
    <p:sldLayoutId id="2147483697" r:id="rId13"/>
    <p:sldLayoutId id="2147483690" r:id="rId14"/>
    <p:sldLayoutId id="2147483698" r:id="rId15"/>
    <p:sldLayoutId id="2147483686" r:id="rId16"/>
    <p:sldLayoutId id="2147483695" r:id="rId17"/>
    <p:sldLayoutId id="2147483687" r:id="rId18"/>
    <p:sldLayoutId id="2147483694" r:id="rId19"/>
    <p:sldLayoutId id="2147483677" r:id="rId20"/>
    <p:sldLayoutId id="2147483691" r:id="rId21"/>
    <p:sldLayoutId id="2147483692" r:id="rId22"/>
    <p:sldLayoutId id="2147483693" r:id="rId23"/>
    <p:sldLayoutId id="2147483701" r:id="rId24"/>
    <p:sldLayoutId id="2147483702" r:id="rId25"/>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US" dirty="0" smtClean="0"/>
              <a:t>Workgroup four – final views</a:t>
            </a:r>
            <a:endParaRPr lang="en-US"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US" dirty="0" smtClean="0"/>
              <a:t>P398 – Open data</a:t>
            </a:r>
            <a:endParaRPr lang="en-US" dirty="0"/>
          </a:p>
        </p:txBody>
      </p:sp>
      <p:sp>
        <p:nvSpPr>
          <p:cNvPr id="10" name="Text Placeholder 9">
            <a:extLst>
              <a:ext uri="{FF2B5EF4-FFF2-40B4-BE49-F238E27FC236}">
                <a16:creationId xmlns:a16="http://schemas.microsoft.com/office/drawing/2014/main" id="{757585DF-3987-4858-801A-91E9FFC4851F}"/>
              </a:ext>
            </a:extLst>
          </p:cNvPr>
          <p:cNvSpPr>
            <a:spLocks noGrp="1"/>
          </p:cNvSpPr>
          <p:nvPr>
            <p:ph type="body" sz="quarter" idx="11"/>
          </p:nvPr>
        </p:nvSpPr>
        <p:spPr/>
        <p:txBody>
          <a:bodyPr/>
          <a:lstStyle/>
          <a:p>
            <a:r>
              <a:rPr lang="en-GB" dirty="0" smtClean="0"/>
              <a:t>25 September 2020</a:t>
            </a:r>
            <a:endParaRPr lang="en-GB" dirty="0"/>
          </a:p>
        </p:txBody>
      </p:sp>
    </p:spTree>
    <p:extLst>
      <p:ext uri="{BB962C8B-B14F-4D97-AF65-F5344CB8AC3E}">
        <p14:creationId xmlns:p14="http://schemas.microsoft.com/office/powerpoint/2010/main" val="37753031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322710"/>
          </a:xfrm>
        </p:spPr>
        <p:txBody>
          <a:bodyPr/>
          <a:lstStyle/>
          <a:p>
            <a:r>
              <a:rPr lang="en-GB" dirty="0" smtClean="0"/>
              <a:t>Question four and five – draft legal text</a:t>
            </a:r>
            <a:endParaRPr lang="en-GB" dirty="0"/>
          </a:p>
        </p:txBody>
      </p:sp>
    </p:spTree>
    <p:extLst>
      <p:ext uri="{BB962C8B-B14F-4D97-AF65-F5344CB8AC3E}">
        <p14:creationId xmlns:p14="http://schemas.microsoft.com/office/powerpoint/2010/main" val="35521724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four</a:t>
            </a:r>
            <a:endParaRPr lang="en-GB" dirty="0"/>
          </a:p>
        </p:txBody>
      </p:sp>
      <p:sp>
        <p:nvSpPr>
          <p:cNvPr id="3" name="Text Placeholder 2"/>
          <p:cNvSpPr>
            <a:spLocks noGrp="1"/>
          </p:cNvSpPr>
          <p:nvPr>
            <p:ph type="body" sz="quarter" idx="10"/>
          </p:nvPr>
        </p:nvSpPr>
        <p:spPr>
          <a:xfrm>
            <a:off x="317500" y="928048"/>
            <a:ext cx="11557000" cy="5267989"/>
          </a:xfrm>
        </p:spPr>
        <p:txBody>
          <a:bodyPr>
            <a:normAutofit fontScale="92500" lnSpcReduction="20000"/>
          </a:bodyPr>
          <a:lstStyle/>
          <a:p>
            <a:r>
              <a:rPr lang="en-US" dirty="0"/>
              <a:t>Do you agree with the Workgroup that the draft legal text in Attachment A delivers the intention of P398</a:t>
            </a:r>
            <a:r>
              <a:rPr lang="en-US" dirty="0" smtClean="0"/>
              <a:t>?</a:t>
            </a:r>
          </a:p>
          <a:p>
            <a:pPr marL="293451" indent="-285750">
              <a:buFont typeface="Arial" panose="020B0604020202020204" pitchFamily="34" charset="0"/>
              <a:buChar char="•"/>
            </a:pPr>
            <a:r>
              <a:rPr lang="en-US" b="0" kern="1200" spc="15" dirty="0" smtClean="0">
                <a:solidFill>
                  <a:srgbClr val="00008B"/>
                </a:solidFill>
                <a:latin typeface="Arial"/>
                <a:cs typeface="Arial"/>
              </a:rPr>
              <a:t>Yes = </a:t>
            </a:r>
            <a:r>
              <a:rPr lang="en-US" dirty="0"/>
              <a:t>5</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3</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a:t>
            </a:r>
            <a:r>
              <a:rPr lang="en-US" b="0" kern="1200" spc="15" dirty="0" smtClean="0">
                <a:solidFill>
                  <a:srgbClr val="00008B"/>
                </a:solidFill>
                <a:latin typeface="Arial"/>
                <a:cs typeface="Arial"/>
              </a:rPr>
              <a:t>1</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Points </a:t>
            </a:r>
            <a:r>
              <a:rPr lang="en-US" b="0" kern="1200" spc="15" dirty="0">
                <a:solidFill>
                  <a:srgbClr val="00008B"/>
                </a:solidFill>
                <a:latin typeface="Arial"/>
                <a:cs typeface="Arial"/>
              </a:rPr>
              <a:t>to </a:t>
            </a:r>
            <a:r>
              <a:rPr lang="en-US" b="0" kern="1200" spc="15" dirty="0" smtClean="0">
                <a:solidFill>
                  <a:srgbClr val="00008B"/>
                </a:solidFill>
                <a:latin typeface="Arial"/>
                <a:cs typeface="Arial"/>
              </a:rPr>
              <a:t>consider</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Presumed open data not clear</a:t>
            </a:r>
          </a:p>
          <a:p>
            <a:pPr marL="644525" lvl="3" indent="-285750" algn="l" rtl="0">
              <a:spcBef>
                <a:spcPts val="73"/>
              </a:spcBef>
            </a:pPr>
            <a:r>
              <a:rPr lang="en-US" dirty="0" smtClean="0"/>
              <a:t>List of reasons to not release and mitigate</a:t>
            </a:r>
            <a:endParaRPr lang="en-US" dirty="0"/>
          </a:p>
          <a:p>
            <a:pPr marL="644525" lvl="3" indent="-285750" algn="l" rtl="0">
              <a:spcBef>
                <a:spcPts val="73"/>
              </a:spcBef>
            </a:pPr>
            <a:r>
              <a:rPr lang="en-GB" dirty="0" smtClean="0"/>
              <a:t>Incentivises the BCB to not release data – easy to find reasons to withhold</a:t>
            </a:r>
          </a:p>
          <a:p>
            <a:pPr marL="644525" lvl="3" indent="-285750" algn="l" rtl="0">
              <a:spcBef>
                <a:spcPts val="73"/>
              </a:spcBef>
            </a:pPr>
            <a:r>
              <a:rPr lang="en-GB" dirty="0" smtClean="0"/>
              <a:t>Suggesting making an explicit addition to text</a:t>
            </a:r>
          </a:p>
          <a:p>
            <a:pPr marL="644525" lvl="3" indent="-285750" algn="l" rtl="0">
              <a:spcBef>
                <a:spcPts val="73"/>
              </a:spcBef>
            </a:pPr>
            <a:endParaRPr lang="en-GB" dirty="0"/>
          </a:p>
          <a:p>
            <a:pPr marL="433151" lvl="2" indent="-285750" algn="l" rtl="0">
              <a:spcBef>
                <a:spcPts val="73"/>
              </a:spcBef>
            </a:pPr>
            <a:r>
              <a:rPr lang="en-GB" b="0" kern="1200" spc="15" dirty="0" smtClean="0">
                <a:solidFill>
                  <a:srgbClr val="00008B"/>
                </a:solidFill>
                <a:latin typeface="Arial"/>
                <a:cs typeface="Arial"/>
              </a:rPr>
              <a:t>Recommendation – to discuss</a:t>
            </a:r>
          </a:p>
          <a:p>
            <a:pPr marL="433151" lvl="2" indent="-285750" algn="l" rtl="0">
              <a:spcBef>
                <a:spcPts val="73"/>
              </a:spcBef>
            </a:pP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Recompense </a:t>
            </a:r>
            <a:r>
              <a:rPr lang="en-US" b="0" kern="1200" spc="15" dirty="0" smtClean="0">
                <a:solidFill>
                  <a:srgbClr val="00008B"/>
                </a:solidFill>
                <a:cs typeface="Arial"/>
              </a:rPr>
              <a:t>for third </a:t>
            </a:r>
            <a:r>
              <a:rPr lang="en-US" b="0" kern="1200" spc="15" dirty="0" smtClean="0">
                <a:solidFill>
                  <a:srgbClr val="00008B"/>
                </a:solidFill>
                <a:cs typeface="Arial"/>
              </a:rPr>
              <a:t>parties</a:t>
            </a:r>
            <a:endParaRPr lang="en-US" b="0" kern="1200" spc="15" dirty="0">
              <a:solidFill>
                <a:srgbClr val="00008B"/>
              </a:solidFill>
              <a:cs typeface="Arial"/>
            </a:endParaRPr>
          </a:p>
          <a:p>
            <a:pPr marL="644525" lvl="3" indent="-285750" algn="l" rtl="0">
              <a:spcBef>
                <a:spcPts val="73"/>
              </a:spcBef>
            </a:pPr>
            <a:r>
              <a:rPr lang="en-US" dirty="0" smtClean="0"/>
              <a:t>Not clear how third </a:t>
            </a:r>
            <a:r>
              <a:rPr lang="en-US" dirty="0" smtClean="0"/>
              <a:t>parties </a:t>
            </a:r>
            <a:r>
              <a:rPr lang="en-US" dirty="0" smtClean="0"/>
              <a:t>will recover costs</a:t>
            </a:r>
            <a:endParaRPr lang="en-US" dirty="0"/>
          </a:p>
          <a:p>
            <a:pPr marL="644525" lvl="3" indent="-285750" algn="l" rtl="0">
              <a:spcBef>
                <a:spcPts val="73"/>
              </a:spcBef>
            </a:pPr>
            <a:endParaRPr lang="en-GB" dirty="0"/>
          </a:p>
          <a:p>
            <a:pPr marL="433151" lvl="2" indent="-285750" algn="l" rtl="0">
              <a:spcBef>
                <a:spcPts val="73"/>
              </a:spcBef>
            </a:pPr>
            <a:r>
              <a:rPr lang="en-GB" kern="1200" spc="15" dirty="0">
                <a:solidFill>
                  <a:srgbClr val="00008B"/>
                </a:solidFill>
                <a:cs typeface="Arial"/>
              </a:rPr>
              <a:t>Recommendation – </a:t>
            </a:r>
            <a:r>
              <a:rPr lang="en-GB" kern="1200" spc="15" dirty="0" smtClean="0">
                <a:solidFill>
                  <a:srgbClr val="00008B"/>
                </a:solidFill>
                <a:cs typeface="Arial"/>
              </a:rPr>
              <a:t>to discuss</a:t>
            </a:r>
            <a:endParaRPr lang="en-GB"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Dis agreement with Panel – what happens?</a:t>
            </a:r>
          </a:p>
          <a:p>
            <a:pPr marL="433151" lvl="2" indent="-285750" algn="l" rtl="0">
              <a:spcBef>
                <a:spcPts val="73"/>
              </a:spcBef>
            </a:pPr>
            <a:endParaRPr lang="en-GB" kern="1200" spc="15" dirty="0" smtClean="0">
              <a:solidFill>
                <a:srgbClr val="00008B"/>
              </a:solidFill>
              <a:cs typeface="Arial"/>
            </a:endParaRPr>
          </a:p>
          <a:p>
            <a:pPr marL="433151" lvl="2" indent="-285750" algn="l" rtl="0">
              <a:spcBef>
                <a:spcPts val="73"/>
              </a:spcBef>
            </a:pPr>
            <a:r>
              <a:rPr lang="en-GB" kern="1200" spc="15" dirty="0">
                <a:solidFill>
                  <a:srgbClr val="00008B"/>
                </a:solidFill>
                <a:latin typeface="Arial"/>
                <a:cs typeface="Arial"/>
              </a:rPr>
              <a:t>Recommendation – do </a:t>
            </a:r>
            <a:r>
              <a:rPr lang="en-GB" kern="1200" spc="15" dirty="0" smtClean="0">
                <a:solidFill>
                  <a:srgbClr val="00008B"/>
                </a:solidFill>
                <a:latin typeface="Arial"/>
                <a:cs typeface="Arial"/>
              </a:rPr>
              <a:t>nothing</a:t>
            </a:r>
          </a:p>
          <a:p>
            <a:pPr marL="293451" lvl="1" indent="-285750" algn="l" rtl="0">
              <a:spcBef>
                <a:spcPts val="73"/>
              </a:spcBef>
              <a:buFont typeface="Arial" panose="020B0604020202020204" pitchFamily="34" charset="0"/>
              <a:buChar char="•"/>
            </a:pPr>
            <a:endParaRPr lang="en-US" b="0" kern="1200" spc="15" dirty="0" smtClean="0">
              <a:solidFill>
                <a:srgbClr val="00008B"/>
              </a:solidFil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Wording of some paragraphs in Section H</a:t>
            </a:r>
            <a:endParaRPr lang="en-US" b="0" kern="1200" spc="15" dirty="0">
              <a:solidFill>
                <a:srgbClr val="00008B"/>
              </a:solidFill>
              <a:cs typeface="Arial"/>
            </a:endParaRPr>
          </a:p>
          <a:p>
            <a:pPr marL="644525" lvl="3" indent="-285750" algn="l" rtl="0">
              <a:spcBef>
                <a:spcPts val="73"/>
              </a:spcBef>
            </a:pPr>
            <a:r>
              <a:rPr lang="en-US" dirty="0" smtClean="0"/>
              <a:t>4.82 – reference to legislation; reasonable endeavors and consent; references to personal data</a:t>
            </a:r>
          </a:p>
          <a:p>
            <a:pPr marL="644525" lvl="3" indent="-285750" algn="l" rtl="0">
              <a:spcBef>
                <a:spcPts val="73"/>
              </a:spcBef>
            </a:pPr>
            <a:r>
              <a:rPr lang="en-US" dirty="0" smtClean="0"/>
              <a:t>‘incremental security risk – emulating open data guidance</a:t>
            </a:r>
          </a:p>
          <a:p>
            <a:pPr marL="644525" lvl="3" indent="-285750" algn="l" rtl="0">
              <a:spcBef>
                <a:spcPts val="73"/>
              </a:spcBef>
            </a:pPr>
            <a:r>
              <a:rPr lang="en-US" dirty="0" smtClean="0"/>
              <a:t>Other views of where words need to be added</a:t>
            </a:r>
            <a:endParaRPr lang="en-US" dirty="0"/>
          </a:p>
          <a:p>
            <a:pPr marL="644525" lvl="3" indent="-285750" algn="l" rtl="0">
              <a:spcBef>
                <a:spcPts val="73"/>
              </a:spcBef>
            </a:pPr>
            <a:endParaRPr lang="en-GB" dirty="0"/>
          </a:p>
          <a:p>
            <a:pPr marL="433151" lvl="2" indent="-285750" algn="l" rtl="0">
              <a:spcBef>
                <a:spcPts val="73"/>
              </a:spcBef>
            </a:pPr>
            <a:r>
              <a:rPr lang="en-GB" kern="1200" spc="15" dirty="0">
                <a:solidFill>
                  <a:srgbClr val="00008B"/>
                </a:solidFill>
                <a:cs typeface="Arial"/>
              </a:rPr>
              <a:t>Recommendation – to </a:t>
            </a:r>
            <a:r>
              <a:rPr lang="en-GB" kern="1200" spc="15" dirty="0" smtClean="0">
                <a:solidFill>
                  <a:srgbClr val="00008B"/>
                </a:solidFill>
                <a:cs typeface="Arial"/>
              </a:rPr>
              <a:t>discuss and add where no effect on meaning</a:t>
            </a:r>
            <a:endParaRPr lang="en-GB" kern="1200" spc="15" dirty="0">
              <a:solidFill>
                <a:srgbClr val="00008B"/>
              </a:solidFill>
              <a:cs typeface="Arial"/>
            </a:endParaRPr>
          </a:p>
          <a:p>
            <a:pPr marL="433151" lvl="2" indent="-285750" algn="l" rtl="0">
              <a:spcBef>
                <a:spcPts val="73"/>
              </a:spcBef>
            </a:pPr>
            <a:endParaRPr lang="en-GB" kern="1200" spc="15" dirty="0">
              <a:solidFill>
                <a:srgbClr val="00008B"/>
              </a:solidFill>
              <a:latin typeface="Arial"/>
              <a:cs typeface="Arial"/>
            </a:endParaRPr>
          </a:p>
          <a:p>
            <a:pPr marL="7701" lvl="1" algn="l" rtl="0">
              <a:spcBef>
                <a:spcPts val="73"/>
              </a:spcBef>
            </a:pPr>
            <a:endParaRPr lang="en-US" b="0"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11</a:t>
            </a:fld>
            <a:endParaRPr lang="en-US" dirty="0"/>
          </a:p>
        </p:txBody>
      </p:sp>
    </p:spTree>
    <p:extLst>
      <p:ext uri="{BB962C8B-B14F-4D97-AF65-F5344CB8AC3E}">
        <p14:creationId xmlns:p14="http://schemas.microsoft.com/office/powerpoint/2010/main" val="4122675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
                                            <p:txEl>
                                              <p:pRg st="20" end="2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
                                            <p:txEl>
                                              <p:pRg st="22" end="22"/>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
                                            <p:txEl>
                                              <p:pRg st="23" end="23"/>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
                                            <p:txEl>
                                              <p:pRg st="24" end="24"/>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3">
                                            <p:txEl>
                                              <p:pRg st="25" end="25"/>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
                                            <p:txEl>
                                              <p:pRg st="27" end="2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five</a:t>
            </a:r>
            <a:endParaRPr lang="en-GB" dirty="0"/>
          </a:p>
        </p:txBody>
      </p:sp>
      <p:sp>
        <p:nvSpPr>
          <p:cNvPr id="3" name="Text Placeholder 2"/>
          <p:cNvSpPr>
            <a:spLocks noGrp="1"/>
          </p:cNvSpPr>
          <p:nvPr>
            <p:ph type="body" sz="quarter" idx="10"/>
          </p:nvPr>
        </p:nvSpPr>
        <p:spPr>
          <a:xfrm>
            <a:off x="317535" y="894472"/>
            <a:ext cx="11557000" cy="5083200"/>
          </a:xfrm>
        </p:spPr>
        <p:txBody>
          <a:bodyPr>
            <a:normAutofit/>
          </a:bodyPr>
          <a:lstStyle/>
          <a:p>
            <a:r>
              <a:rPr lang="en-US" dirty="0" smtClean="0"/>
              <a:t>In </a:t>
            </a:r>
            <a:r>
              <a:rPr lang="en-US" dirty="0"/>
              <a:t>particular, the Workgroup would like to know if you agree that the text in BSC Section H 11.2.1(a) gives sufficient clarity on what is considered to be BSC Data and therefore what can be published?</a:t>
            </a:r>
            <a:endParaRPr lang="en-US" dirty="0" smtClean="0"/>
          </a:p>
          <a:p>
            <a:pPr marL="293451" indent="-285750">
              <a:buFont typeface="Arial" panose="020B0604020202020204" pitchFamily="34" charset="0"/>
              <a:buChar char="•"/>
            </a:pPr>
            <a:r>
              <a:rPr lang="en-US" b="0" kern="1200" spc="15" dirty="0" smtClean="0">
                <a:solidFill>
                  <a:srgbClr val="00008B"/>
                </a:solidFill>
                <a:latin typeface="Arial"/>
                <a:cs typeface="Arial"/>
              </a:rPr>
              <a:t>Yes = </a:t>
            </a:r>
            <a:r>
              <a:rPr lang="en-US" dirty="0"/>
              <a:t>5</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2</a:t>
            </a: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a:t>
            </a:r>
            <a:r>
              <a:rPr lang="en-US" b="0" kern="1200" spc="15" dirty="0" smtClean="0">
                <a:solidFill>
                  <a:srgbClr val="00008B"/>
                </a:solidFill>
                <a:latin typeface="Arial"/>
                <a:cs typeface="Arial"/>
              </a:rPr>
              <a:t>2</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Points </a:t>
            </a:r>
            <a:r>
              <a:rPr lang="en-US" b="0" kern="1200" spc="15" dirty="0">
                <a:solidFill>
                  <a:srgbClr val="00008B"/>
                </a:solidFill>
                <a:latin typeface="Arial"/>
                <a:cs typeface="Arial"/>
              </a:rPr>
              <a:t>to </a:t>
            </a:r>
            <a:r>
              <a:rPr lang="en-US" b="0" kern="1200" spc="15" dirty="0" smtClean="0">
                <a:solidFill>
                  <a:srgbClr val="00008B"/>
                </a:solidFill>
                <a:latin typeface="Arial"/>
                <a:cs typeface="Arial"/>
              </a:rPr>
              <a:t>consider</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Definition of data</a:t>
            </a:r>
          </a:p>
          <a:p>
            <a:pPr marL="644525" lvl="3" indent="-285750" algn="l" rtl="0">
              <a:spcBef>
                <a:spcPts val="73"/>
              </a:spcBef>
            </a:pPr>
            <a:r>
              <a:rPr lang="en-GB" dirty="0" smtClean="0"/>
              <a:t>Effect on Party Agents</a:t>
            </a:r>
          </a:p>
          <a:p>
            <a:pPr marL="644525" lvl="3" indent="-285750" algn="l" rtl="0">
              <a:spcBef>
                <a:spcPts val="73"/>
              </a:spcBef>
            </a:pPr>
            <a:endParaRPr lang="en-GB" dirty="0"/>
          </a:p>
          <a:p>
            <a:pPr marL="433151" lvl="2" indent="-285750" algn="l" rtl="0">
              <a:spcBef>
                <a:spcPts val="73"/>
              </a:spcBef>
            </a:pPr>
            <a:r>
              <a:rPr lang="en-GB" b="0" kern="1200" spc="15" dirty="0" smtClean="0">
                <a:solidFill>
                  <a:srgbClr val="00008B"/>
                </a:solidFill>
                <a:latin typeface="Arial"/>
                <a:cs typeface="Arial"/>
              </a:rPr>
              <a:t>Recommendation – </a:t>
            </a:r>
            <a:r>
              <a:rPr lang="en-GB" kern="1200" spc="15" dirty="0" smtClean="0">
                <a:solidFill>
                  <a:srgbClr val="00008B"/>
                </a:solidFill>
                <a:latin typeface="Arial"/>
                <a:cs typeface="Arial"/>
              </a:rPr>
              <a:t>to discuss</a:t>
            </a:r>
            <a:endParaRPr lang="en-GB" b="0" kern="1200" spc="15" dirty="0" smtClean="0">
              <a:solidFill>
                <a:srgbClr val="00008B"/>
              </a:solidFill>
              <a:latin typeface="Arial"/>
              <a:cs typeface="Arial"/>
            </a:endParaRPr>
          </a:p>
          <a:p>
            <a:pPr marL="433151" lvl="2" indent="-285750" algn="l" rtl="0">
              <a:spcBef>
                <a:spcPts val="73"/>
              </a:spcBef>
            </a:pP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Confliction with Section L</a:t>
            </a:r>
            <a:endParaRPr lang="en-US" b="0" kern="1200" spc="15" dirty="0">
              <a:solidFill>
                <a:srgbClr val="00008B"/>
              </a:solidFill>
              <a:cs typeface="Arial"/>
            </a:endParaRPr>
          </a:p>
          <a:p>
            <a:pPr marL="644525" lvl="3" indent="-285750" algn="l" rtl="0">
              <a:spcBef>
                <a:spcPts val="73"/>
              </a:spcBef>
            </a:pPr>
            <a:r>
              <a:rPr lang="en-US" dirty="0" smtClean="0"/>
              <a:t>Provisions for ownership of </a:t>
            </a:r>
            <a:r>
              <a:rPr lang="en-US" dirty="0" smtClean="0"/>
              <a:t>data</a:t>
            </a:r>
          </a:p>
          <a:p>
            <a:pPr marL="433151" lvl="2" indent="-285750" algn="l" rtl="0">
              <a:spcBef>
                <a:spcPts val="73"/>
              </a:spcBef>
            </a:pPr>
            <a:r>
              <a:rPr lang="en-GB" kern="1200" spc="15" dirty="0" smtClean="0">
                <a:solidFill>
                  <a:srgbClr val="00008B"/>
                </a:solidFill>
                <a:cs typeface="Arial"/>
              </a:rPr>
              <a:t>Recommendation </a:t>
            </a:r>
            <a:r>
              <a:rPr lang="en-GB" kern="1200" spc="15" dirty="0">
                <a:solidFill>
                  <a:srgbClr val="00008B"/>
                </a:solidFill>
                <a:cs typeface="Arial"/>
              </a:rPr>
              <a:t>– </a:t>
            </a:r>
            <a:r>
              <a:rPr lang="en-US" kern="1200" spc="15" dirty="0">
                <a:solidFill>
                  <a:srgbClr val="00008B"/>
                </a:solidFill>
                <a:cs typeface="Arial"/>
              </a:rPr>
              <a:t>section L5.1.1 makes clear who owns the data. Any conflict is resolved by H4.6 and </a:t>
            </a:r>
            <a:r>
              <a:rPr lang="en-US" kern="1200" spc="15" dirty="0" smtClean="0">
                <a:solidFill>
                  <a:srgbClr val="00008B"/>
                </a:solidFill>
                <a:cs typeface="Arial"/>
              </a:rPr>
              <a:t>H1.2 – to </a:t>
            </a:r>
            <a:r>
              <a:rPr lang="en-GB" kern="1200" spc="15" dirty="0" smtClean="0">
                <a:solidFill>
                  <a:srgbClr val="00008B"/>
                </a:solidFill>
                <a:cs typeface="Arial"/>
              </a:rPr>
              <a:t>discuss</a:t>
            </a:r>
            <a:endParaRPr lang="en-GB"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Unclear on whether CSDs are included</a:t>
            </a:r>
          </a:p>
          <a:p>
            <a:pPr marL="433151" lvl="2" indent="-285750" algn="l" rtl="0">
              <a:spcBef>
                <a:spcPts val="73"/>
              </a:spcBef>
            </a:pPr>
            <a:endParaRPr lang="en-GB" kern="1200" spc="15" dirty="0" smtClean="0">
              <a:solidFill>
                <a:srgbClr val="00008B"/>
              </a:solidFill>
              <a:cs typeface="Arial"/>
            </a:endParaRPr>
          </a:p>
          <a:p>
            <a:pPr marL="433151" lvl="2" indent="-285750" algn="l" rtl="0">
              <a:spcBef>
                <a:spcPts val="73"/>
              </a:spcBef>
            </a:pPr>
            <a:r>
              <a:rPr lang="en-GB" kern="1200" spc="15" dirty="0" smtClean="0">
                <a:solidFill>
                  <a:srgbClr val="00008B"/>
                </a:solidFill>
                <a:cs typeface="Arial"/>
              </a:rPr>
              <a:t>Recommendation </a:t>
            </a:r>
            <a:r>
              <a:rPr lang="en-GB" kern="1200" spc="15" dirty="0">
                <a:solidFill>
                  <a:srgbClr val="00008B"/>
                </a:solidFill>
                <a:cs typeface="Arial"/>
              </a:rPr>
              <a:t>– </a:t>
            </a:r>
            <a:r>
              <a:rPr lang="en-GB" kern="1200" spc="15" dirty="0" smtClean="0">
                <a:solidFill>
                  <a:srgbClr val="00008B"/>
                </a:solidFill>
                <a:cs typeface="Arial"/>
              </a:rPr>
              <a:t>do nothing – CSDs are included</a:t>
            </a:r>
            <a:endParaRPr lang="en-GB" kern="1200" spc="15" dirty="0">
              <a:solidFill>
                <a:srgbClr val="00008B"/>
              </a:solidFill>
              <a:cs typeface="Arial"/>
            </a:endParaRPr>
          </a:p>
          <a:p>
            <a:pPr marL="7701" lvl="1" algn="l" rtl="0">
              <a:spcBef>
                <a:spcPts val="73"/>
              </a:spcBef>
            </a:pPr>
            <a:endParaRPr lang="en-US" b="0"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12</a:t>
            </a:fld>
            <a:endParaRPr lang="en-US" dirty="0"/>
          </a:p>
        </p:txBody>
      </p:sp>
    </p:spTree>
    <p:extLst>
      <p:ext uri="{BB962C8B-B14F-4D97-AF65-F5344CB8AC3E}">
        <p14:creationId xmlns:p14="http://schemas.microsoft.com/office/powerpoint/2010/main" val="108221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295414"/>
          </a:xfrm>
        </p:spPr>
        <p:txBody>
          <a:bodyPr/>
          <a:lstStyle/>
          <a:p>
            <a:r>
              <a:rPr lang="en-GB" dirty="0" smtClean="0"/>
              <a:t>Question six – BSC Settlement risks</a:t>
            </a:r>
            <a:endParaRPr lang="en-GB" dirty="0"/>
          </a:p>
        </p:txBody>
      </p:sp>
    </p:spTree>
    <p:extLst>
      <p:ext uri="{BB962C8B-B14F-4D97-AF65-F5344CB8AC3E}">
        <p14:creationId xmlns:p14="http://schemas.microsoft.com/office/powerpoint/2010/main" val="40441727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six</a:t>
            </a:r>
            <a:endParaRPr lang="en-GB" dirty="0"/>
          </a:p>
        </p:txBody>
      </p:sp>
      <p:sp>
        <p:nvSpPr>
          <p:cNvPr id="3" name="Text Placeholder 2"/>
          <p:cNvSpPr>
            <a:spLocks noGrp="1"/>
          </p:cNvSpPr>
          <p:nvPr>
            <p:ph type="body" sz="quarter" idx="10"/>
          </p:nvPr>
        </p:nvSpPr>
        <p:spPr>
          <a:xfrm>
            <a:off x="317092" y="935416"/>
            <a:ext cx="11557000" cy="5083200"/>
          </a:xfrm>
        </p:spPr>
        <p:txBody>
          <a:bodyPr>
            <a:normAutofit/>
          </a:bodyPr>
          <a:lstStyle/>
          <a:p>
            <a:r>
              <a:rPr lang="en-US" dirty="0"/>
              <a:t>Do you agree with the Workgroup’s assessment of the impact on the BSC Settlement Risks?</a:t>
            </a:r>
            <a:endParaRPr lang="en-US" dirty="0" smtClean="0"/>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Yes = </a:t>
            </a:r>
            <a:r>
              <a:rPr lang="en-US" b="0" kern="1200" spc="15" dirty="0">
                <a:solidFill>
                  <a:srgbClr val="00008B"/>
                </a:solidFill>
                <a:latin typeface="Arial"/>
                <a:cs typeface="Arial"/>
              </a:rPr>
              <a:t>7</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0</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a:t>
            </a:r>
            <a:r>
              <a:rPr lang="en-US" b="0" kern="1200" spc="15" dirty="0" smtClean="0">
                <a:solidFill>
                  <a:srgbClr val="00008B"/>
                </a:solidFill>
                <a:latin typeface="Arial"/>
                <a:cs typeface="Arial"/>
              </a:rPr>
              <a:t>2</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a:solidFill>
                  <a:srgbClr val="00008B"/>
                </a:solidFill>
                <a:cs typeface="Arial"/>
              </a:rPr>
              <a:t>Only comments were to reiterate </a:t>
            </a:r>
            <a:r>
              <a:rPr lang="en-US" b="0" kern="1200" spc="15" dirty="0" smtClean="0">
                <a:solidFill>
                  <a:srgbClr val="00008B"/>
                </a:solidFill>
                <a:cs typeface="Arial"/>
              </a:rPr>
              <a:t>agreement that existing risks will not be impacted</a:t>
            </a:r>
            <a:endParaRPr lang="en-US" b="0"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14</a:t>
            </a:fld>
            <a:endParaRPr lang="en-US" dirty="0"/>
          </a:p>
        </p:txBody>
      </p:sp>
    </p:spTree>
    <p:extLst>
      <p:ext uri="{BB962C8B-B14F-4D97-AF65-F5344CB8AC3E}">
        <p14:creationId xmlns:p14="http://schemas.microsoft.com/office/powerpoint/2010/main" val="265933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336358"/>
          </a:xfrm>
        </p:spPr>
        <p:txBody>
          <a:bodyPr/>
          <a:lstStyle/>
          <a:p>
            <a:r>
              <a:rPr lang="en-GB" dirty="0" smtClean="0"/>
              <a:t>Question seven– P398 impact</a:t>
            </a:r>
            <a:endParaRPr lang="en-GB" dirty="0"/>
          </a:p>
        </p:txBody>
      </p:sp>
    </p:spTree>
    <p:extLst>
      <p:ext uri="{BB962C8B-B14F-4D97-AF65-F5344CB8AC3E}">
        <p14:creationId xmlns:p14="http://schemas.microsoft.com/office/powerpoint/2010/main" val="2629879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seven</a:t>
            </a:r>
            <a:endParaRPr lang="en-GB" dirty="0"/>
          </a:p>
        </p:txBody>
      </p:sp>
      <p:sp>
        <p:nvSpPr>
          <p:cNvPr id="3" name="Text Placeholder 2"/>
          <p:cNvSpPr>
            <a:spLocks noGrp="1"/>
          </p:cNvSpPr>
          <p:nvPr>
            <p:ph type="body" sz="quarter" idx="10"/>
          </p:nvPr>
        </p:nvSpPr>
        <p:spPr>
          <a:xfrm>
            <a:off x="317092" y="894472"/>
            <a:ext cx="11557000" cy="5083200"/>
          </a:xfrm>
        </p:spPr>
        <p:txBody>
          <a:bodyPr>
            <a:normAutofit/>
          </a:bodyPr>
          <a:lstStyle/>
          <a:p>
            <a:r>
              <a:rPr lang="en-US" dirty="0" smtClean="0"/>
              <a:t>Q7</a:t>
            </a:r>
            <a:r>
              <a:rPr lang="en-US" dirty="0" smtClean="0"/>
              <a:t>: Will </a:t>
            </a:r>
            <a:r>
              <a:rPr lang="en-US" dirty="0"/>
              <a:t>P398 impact your organisation?</a:t>
            </a:r>
            <a:endParaRPr lang="en-US" dirty="0" smtClean="0"/>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Yes = </a:t>
            </a:r>
            <a:r>
              <a:rPr lang="en-US" b="0" kern="1200" spc="15" dirty="0">
                <a:solidFill>
                  <a:srgbClr val="00008B"/>
                </a:solidFill>
                <a:latin typeface="Arial"/>
                <a:cs typeface="Arial"/>
              </a:rPr>
              <a:t>5</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2</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2</a:t>
            </a: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Comments made</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Analysis of new data will aid business development</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BSC Agents will need to provide data</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Minimal impact beyond responding to publishing consultation</a:t>
            </a:r>
          </a:p>
          <a:p>
            <a:pPr marL="7701" lvl="1" algn="l" rtl="0">
              <a:spcBef>
                <a:spcPts val="73"/>
              </a:spcBef>
            </a:pPr>
            <a:endParaRPr lang="en-US" b="0" kern="1200" spc="15" dirty="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Recommendation – no further action required as this is commensurate with workgroup expectations</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16</a:t>
            </a:fld>
            <a:endParaRPr lang="en-US" dirty="0"/>
          </a:p>
        </p:txBody>
      </p:sp>
    </p:spTree>
    <p:extLst>
      <p:ext uri="{BB962C8B-B14F-4D97-AF65-F5344CB8AC3E}">
        <p14:creationId xmlns:p14="http://schemas.microsoft.com/office/powerpoint/2010/main" val="3758044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390949"/>
          </a:xfrm>
        </p:spPr>
        <p:txBody>
          <a:bodyPr/>
          <a:lstStyle/>
          <a:p>
            <a:r>
              <a:rPr lang="en-GB" dirty="0" smtClean="0"/>
              <a:t>Question eight – cost to implement p398</a:t>
            </a:r>
            <a:endParaRPr lang="en-GB" dirty="0"/>
          </a:p>
        </p:txBody>
      </p:sp>
    </p:spTree>
    <p:extLst>
      <p:ext uri="{BB962C8B-B14F-4D97-AF65-F5344CB8AC3E}">
        <p14:creationId xmlns:p14="http://schemas.microsoft.com/office/powerpoint/2010/main" val="35881182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eight</a:t>
            </a:r>
            <a:endParaRPr lang="en-GB" dirty="0"/>
          </a:p>
        </p:txBody>
      </p:sp>
      <p:sp>
        <p:nvSpPr>
          <p:cNvPr id="3" name="Text Placeholder 2"/>
          <p:cNvSpPr>
            <a:spLocks noGrp="1"/>
          </p:cNvSpPr>
          <p:nvPr>
            <p:ph type="body" sz="quarter" idx="10"/>
          </p:nvPr>
        </p:nvSpPr>
        <p:spPr/>
        <p:txBody>
          <a:bodyPr>
            <a:normAutofit/>
          </a:bodyPr>
          <a:lstStyle/>
          <a:p>
            <a:r>
              <a:rPr lang="en-US" dirty="0"/>
              <a:t>Q8: Will your organisation incur any costs in implementing P398?</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Yes = 3</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No = 5</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Neutral = 1</a:t>
            </a: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Points </a:t>
            </a:r>
            <a:r>
              <a:rPr lang="en-US" b="0" kern="1200" spc="15" dirty="0">
                <a:solidFill>
                  <a:srgbClr val="00008B"/>
                </a:solidFill>
                <a:latin typeface="Arial"/>
                <a:cs typeface="Arial"/>
              </a:rPr>
              <a:t>to </a:t>
            </a:r>
            <a:r>
              <a:rPr lang="en-US" b="0" kern="1200" spc="15" dirty="0" smtClean="0">
                <a:solidFill>
                  <a:srgbClr val="00008B"/>
                </a:solidFill>
                <a:latin typeface="Arial"/>
                <a:cs typeface="Arial"/>
              </a:rPr>
              <a:t>consider</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Costs to recover provision of data requests</a:t>
            </a:r>
          </a:p>
          <a:p>
            <a:pPr marL="644525" lvl="3" indent="-285750" algn="l" rtl="0">
              <a:spcBef>
                <a:spcPts val="73"/>
              </a:spcBef>
            </a:pPr>
            <a:r>
              <a:rPr lang="en-US" dirty="0" smtClean="0"/>
              <a:t>To be considered on a case-by-case basis</a:t>
            </a:r>
          </a:p>
          <a:p>
            <a:pPr marL="644525" lvl="3" indent="-285750" algn="l" rtl="0">
              <a:spcBef>
                <a:spcPts val="73"/>
              </a:spcBef>
            </a:pPr>
            <a:r>
              <a:rPr lang="en-US" dirty="0" smtClean="0"/>
              <a:t>Threshold will ensure they are not too onerous (unless Panel determines otherwise)</a:t>
            </a:r>
          </a:p>
          <a:p>
            <a:pPr marL="644525" lvl="3" indent="-285750" algn="l" rtl="0">
              <a:spcBef>
                <a:spcPts val="73"/>
              </a:spcBef>
            </a:pPr>
            <a:r>
              <a:rPr lang="en-US" dirty="0" smtClean="0"/>
              <a:t>Will be paid by BSCCo</a:t>
            </a:r>
            <a:endParaRPr lang="en-US" dirty="0"/>
          </a:p>
          <a:p>
            <a:pPr marL="433151" lvl="2" indent="-285750" algn="l" rtl="0">
              <a:spcBef>
                <a:spcPts val="73"/>
              </a:spcBef>
            </a:pPr>
            <a:r>
              <a:rPr lang="en-GB" kern="1200" spc="15" dirty="0" smtClean="0">
                <a:solidFill>
                  <a:srgbClr val="00008B"/>
                </a:solidFill>
                <a:cs typeface="Arial"/>
              </a:rPr>
              <a:t>Recommendation – no further action at this time</a:t>
            </a:r>
            <a:endParaRPr lang="en-GB"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18</a:t>
            </a:fld>
            <a:endParaRPr lang="en-US" dirty="0"/>
          </a:p>
        </p:txBody>
      </p:sp>
    </p:spTree>
    <p:extLst>
      <p:ext uri="{BB962C8B-B14F-4D97-AF65-F5344CB8AC3E}">
        <p14:creationId xmlns:p14="http://schemas.microsoft.com/office/powerpoint/2010/main" val="2653431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350005"/>
          </a:xfrm>
        </p:spPr>
        <p:txBody>
          <a:bodyPr/>
          <a:lstStyle/>
          <a:p>
            <a:r>
              <a:rPr lang="en-GB" dirty="0" smtClean="0"/>
              <a:t>Question nine – time to implement – 0 – 1 month</a:t>
            </a:r>
            <a:endParaRPr lang="en-GB" dirty="0"/>
          </a:p>
        </p:txBody>
      </p:sp>
    </p:spTree>
    <p:extLst>
      <p:ext uri="{BB962C8B-B14F-4D97-AF65-F5344CB8AC3E}">
        <p14:creationId xmlns:p14="http://schemas.microsoft.com/office/powerpoint/2010/main" val="1261639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Objectives</a:t>
            </a:r>
            <a:endParaRPr lang="en-GB" dirty="0"/>
          </a:p>
        </p:txBody>
      </p:sp>
      <p:sp>
        <p:nvSpPr>
          <p:cNvPr id="3" name="Text Placeholder 2"/>
          <p:cNvSpPr>
            <a:spLocks noGrp="1"/>
          </p:cNvSpPr>
          <p:nvPr>
            <p:ph type="body" sz="quarter" idx="10"/>
          </p:nvPr>
        </p:nvSpPr>
        <p:spPr/>
        <p:txBody>
          <a:bodyPr>
            <a:normAutofit/>
          </a:bodyPr>
          <a:lstStyle/>
          <a:p>
            <a:pPr marL="293451" indent="-285750">
              <a:buFont typeface="Arial" panose="020B0604020202020204" pitchFamily="34" charset="0"/>
              <a:buChar char="•"/>
            </a:pPr>
            <a:r>
              <a:rPr lang="en-GB" sz="1800" dirty="0" smtClean="0"/>
              <a:t>Review consultation responses and update solution if required</a:t>
            </a:r>
          </a:p>
          <a:p>
            <a:pPr marL="293451" indent="-285750">
              <a:buFont typeface="Arial" panose="020B0604020202020204" pitchFamily="34" charset="0"/>
              <a:buChar char="•"/>
            </a:pPr>
            <a:endParaRPr lang="en-GB" sz="1800" dirty="0" smtClean="0"/>
          </a:p>
          <a:p>
            <a:pPr marL="293451" indent="-285750">
              <a:buFont typeface="Arial" panose="020B0604020202020204" pitchFamily="34" charset="0"/>
              <a:buChar char="•"/>
            </a:pPr>
            <a:r>
              <a:rPr lang="en-GB" sz="1800" dirty="0" smtClean="0"/>
              <a:t>Give final views</a:t>
            </a:r>
            <a:endParaRPr lang="en-GB" sz="1800" dirty="0"/>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2</a:t>
            </a:fld>
            <a:endParaRPr lang="en-US" dirty="0"/>
          </a:p>
        </p:txBody>
      </p:sp>
    </p:spTree>
    <p:extLst>
      <p:ext uri="{BB962C8B-B14F-4D97-AF65-F5344CB8AC3E}">
        <p14:creationId xmlns:p14="http://schemas.microsoft.com/office/powerpoint/2010/main" val="2161004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Question ten and eleven – EBGL impacts</a:t>
            </a:r>
            <a:endParaRPr lang="en-GB" dirty="0"/>
          </a:p>
        </p:txBody>
      </p:sp>
    </p:spTree>
    <p:extLst>
      <p:ext uri="{BB962C8B-B14F-4D97-AF65-F5344CB8AC3E}">
        <p14:creationId xmlns:p14="http://schemas.microsoft.com/office/powerpoint/2010/main" val="25880900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ten and eleven</a:t>
            </a:r>
            <a:endParaRPr lang="en-GB" dirty="0"/>
          </a:p>
        </p:txBody>
      </p:sp>
      <p:sp>
        <p:nvSpPr>
          <p:cNvPr id="3" name="Text Placeholder 2"/>
          <p:cNvSpPr>
            <a:spLocks noGrp="1"/>
          </p:cNvSpPr>
          <p:nvPr>
            <p:ph type="body" sz="quarter" idx="10"/>
          </p:nvPr>
        </p:nvSpPr>
        <p:spPr/>
        <p:txBody>
          <a:bodyPr/>
          <a:lstStyle/>
          <a:p>
            <a:r>
              <a:rPr lang="en-US" dirty="0" smtClean="0"/>
              <a:t>Q10: </a:t>
            </a:r>
            <a:r>
              <a:rPr lang="en-US" dirty="0"/>
              <a:t>Do you agree with the Workgroup’s assessment that </a:t>
            </a:r>
            <a:r>
              <a:rPr lang="en-US" dirty="0" smtClean="0"/>
              <a:t>P398 </a:t>
            </a:r>
            <a:r>
              <a:rPr lang="en-US" dirty="0"/>
              <a:t>does impact the European Electricity Balancing Guideline (EBGL) Article 18 terms and conditions held within the BSC?</a:t>
            </a:r>
          </a:p>
          <a:p>
            <a:pPr marL="293451" indent="-285750">
              <a:buFont typeface="Arial" panose="020B0604020202020204" pitchFamily="34" charset="0"/>
              <a:buChar char="•"/>
            </a:pPr>
            <a:r>
              <a:rPr lang="en-US" dirty="0"/>
              <a:t>Yes = </a:t>
            </a:r>
            <a:r>
              <a:rPr lang="en-US" dirty="0" smtClean="0"/>
              <a:t>5</a:t>
            </a:r>
            <a:endParaRPr lang="en-US" dirty="0"/>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No = </a:t>
            </a:r>
            <a:r>
              <a:rPr lang="en-US" b="0" kern="1200" spc="15" dirty="0" smtClean="0">
                <a:solidFill>
                  <a:srgbClr val="00008B"/>
                </a:solidFill>
                <a:cs typeface="Arial"/>
              </a:rPr>
              <a:t>0</a:t>
            </a:r>
            <a:endParaRPr lang="en-US" b="0" kern="1200" spc="15" dirty="0">
              <a:solidFill>
                <a:srgbClr val="00008B"/>
              </a:solidFil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Neutral = </a:t>
            </a:r>
            <a:r>
              <a:rPr lang="en-US" b="0" kern="1200" spc="15" dirty="0" smtClean="0">
                <a:solidFill>
                  <a:srgbClr val="00008B"/>
                </a:solidFill>
                <a:cs typeface="Arial"/>
              </a:rPr>
              <a:t>4</a:t>
            </a:r>
            <a:endParaRPr lang="en-US" b="0" kern="1200" spc="15" dirty="0">
              <a:solidFill>
                <a:srgbClr val="00008B"/>
              </a:solidFill>
              <a:cs typeface="Arial"/>
            </a:endParaRPr>
          </a:p>
          <a:p>
            <a:pPr marL="293451" indent="-285750">
              <a:buFont typeface="Arial" panose="020B0604020202020204" pitchFamily="34" charset="0"/>
              <a:buChar char="•"/>
            </a:pPr>
            <a:endParaRPr lang="en-GB" dirty="0" smtClean="0"/>
          </a:p>
          <a:p>
            <a:r>
              <a:rPr lang="en-US" dirty="0" smtClean="0"/>
              <a:t>Q11</a:t>
            </a:r>
            <a:r>
              <a:rPr lang="en-US" dirty="0" smtClean="0"/>
              <a:t>: </a:t>
            </a:r>
            <a:r>
              <a:rPr lang="en-US" dirty="0"/>
              <a:t>Do you have any comments on the impact of </a:t>
            </a:r>
            <a:r>
              <a:rPr lang="en-US" dirty="0" smtClean="0"/>
              <a:t>P398 </a:t>
            </a:r>
            <a:r>
              <a:rPr lang="en-US" dirty="0"/>
              <a:t>on the EBGL objectives?</a:t>
            </a:r>
          </a:p>
          <a:p>
            <a:pPr marL="293451" indent="-285750">
              <a:buFont typeface="Arial" panose="020B0604020202020204" pitchFamily="34" charset="0"/>
              <a:buChar char="•"/>
            </a:pPr>
            <a:r>
              <a:rPr lang="en-US" dirty="0"/>
              <a:t>Yes = 0</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No = 4</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Neutral = 5</a:t>
            </a:r>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endParaRPr lang="en-GB" dirty="0" smtClean="0"/>
          </a:p>
          <a:p>
            <a:pPr marL="293451" indent="-285750">
              <a:buFont typeface="Arial" panose="020B0604020202020204" pitchFamily="34" charset="0"/>
              <a:buChar char="•"/>
            </a:pPr>
            <a:r>
              <a:rPr lang="en-GB" dirty="0" smtClean="0"/>
              <a:t>Most agree that there is an EBGL impact</a:t>
            </a:r>
          </a:p>
          <a:p>
            <a:pPr marL="293451" indent="-285750">
              <a:buFont typeface="Arial" panose="020B0604020202020204" pitchFamily="34" charset="0"/>
              <a:buChar char="•"/>
            </a:pPr>
            <a:r>
              <a:rPr lang="en-GB" dirty="0" smtClean="0"/>
              <a:t>Some comments about how supporting aggregators aligns with EBGLs</a:t>
            </a: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21</a:t>
            </a:fld>
            <a:endParaRPr lang="en-US" dirty="0"/>
          </a:p>
        </p:txBody>
      </p:sp>
    </p:spTree>
    <p:extLst>
      <p:ext uri="{BB962C8B-B14F-4D97-AF65-F5344CB8AC3E}">
        <p14:creationId xmlns:p14="http://schemas.microsoft.com/office/powerpoint/2010/main" val="189120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Question twelve –implementation date</a:t>
            </a:r>
            <a:endParaRPr lang="en-GB" dirty="0"/>
          </a:p>
        </p:txBody>
      </p:sp>
    </p:spTree>
    <p:extLst>
      <p:ext uri="{BB962C8B-B14F-4D97-AF65-F5344CB8AC3E}">
        <p14:creationId xmlns:p14="http://schemas.microsoft.com/office/powerpoint/2010/main" val="33756916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twelve</a:t>
            </a:r>
            <a:endParaRPr lang="en-GB" dirty="0"/>
          </a:p>
        </p:txBody>
      </p:sp>
      <p:sp>
        <p:nvSpPr>
          <p:cNvPr id="3" name="Text Placeholder 2"/>
          <p:cNvSpPr>
            <a:spLocks noGrp="1"/>
          </p:cNvSpPr>
          <p:nvPr>
            <p:ph type="body" sz="quarter" idx="10"/>
          </p:nvPr>
        </p:nvSpPr>
        <p:spPr>
          <a:xfrm>
            <a:off x="317092" y="1041016"/>
            <a:ext cx="11557000" cy="5083200"/>
          </a:xfrm>
        </p:spPr>
        <p:txBody>
          <a:bodyPr>
            <a:normAutofit/>
          </a:bodyPr>
          <a:lstStyle/>
          <a:p>
            <a:r>
              <a:rPr lang="en-US" dirty="0"/>
              <a:t>Do you agree with the Workgroup’s recommended Implementation Date?</a:t>
            </a:r>
            <a:endParaRPr lang="en-US" dirty="0" smtClean="0"/>
          </a:p>
          <a:p>
            <a:pPr marL="293451" indent="-285750">
              <a:buFont typeface="Arial" panose="020B0604020202020204" pitchFamily="34" charset="0"/>
              <a:buChar char="•"/>
            </a:pPr>
            <a:r>
              <a:rPr lang="en-US" dirty="0" smtClean="0"/>
              <a:t>Yes </a:t>
            </a:r>
            <a:r>
              <a:rPr lang="en-US" dirty="0"/>
              <a:t>= </a:t>
            </a:r>
            <a:r>
              <a:rPr lang="en-US" dirty="0" smtClean="0"/>
              <a:t>6</a:t>
            </a:r>
            <a:endParaRPr lang="en-US" dirty="0"/>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No = 0</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Neutral = </a:t>
            </a:r>
            <a:r>
              <a:rPr lang="en-US" b="0" kern="1200" spc="15" dirty="0" smtClean="0">
                <a:solidFill>
                  <a:srgbClr val="00008B"/>
                </a:solidFill>
                <a:cs typeface="Arial"/>
              </a:rPr>
              <a:t>3</a:t>
            </a:r>
            <a:endParaRPr lang="en-US" b="0" kern="1200" spc="15" dirty="0">
              <a:solidFill>
                <a:srgbClr val="00008B"/>
              </a:solidFil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GB" b="0" kern="1200" spc="15" dirty="0" smtClean="0">
                <a:solidFill>
                  <a:srgbClr val="00008B"/>
                </a:solidFill>
                <a:cs typeface="Arial"/>
              </a:rPr>
              <a:t>Only comments were to agree with the recommended Implementation Date</a:t>
            </a:r>
            <a:endParaRPr lang="en-GB" kern="1200" spc="15" dirty="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25/09/2020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smtClean="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2169295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Question </a:t>
            </a:r>
            <a:r>
              <a:rPr lang="en-GB" dirty="0" smtClean="0"/>
              <a:t>thirteen – BSC objectives</a:t>
            </a:r>
            <a:endParaRPr lang="en-GB" dirty="0"/>
          </a:p>
        </p:txBody>
      </p:sp>
    </p:spTree>
    <p:extLst>
      <p:ext uri="{BB962C8B-B14F-4D97-AF65-F5344CB8AC3E}">
        <p14:creationId xmlns:p14="http://schemas.microsoft.com/office/powerpoint/2010/main" val="22142162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thirteen</a:t>
            </a:r>
            <a:endParaRPr lang="en-GB" dirty="0"/>
          </a:p>
        </p:txBody>
      </p:sp>
      <p:sp>
        <p:nvSpPr>
          <p:cNvPr id="3" name="Text Placeholder 2"/>
          <p:cNvSpPr>
            <a:spLocks noGrp="1"/>
          </p:cNvSpPr>
          <p:nvPr>
            <p:ph type="body" sz="quarter" idx="10"/>
          </p:nvPr>
        </p:nvSpPr>
        <p:spPr>
          <a:xfrm>
            <a:off x="317500" y="1085541"/>
            <a:ext cx="11557000" cy="5083200"/>
          </a:xfrm>
        </p:spPr>
        <p:txBody>
          <a:bodyPr>
            <a:normAutofit/>
          </a:bodyPr>
          <a:lstStyle/>
          <a:p>
            <a:r>
              <a:rPr lang="en-US" dirty="0"/>
              <a:t>Do you agree with the Workgroup’s initial unanimous view that P398 does better facilitate the Applicable BSC Objectives than the current baseline?</a:t>
            </a:r>
            <a:endParaRPr lang="en-US" dirty="0" smtClean="0"/>
          </a:p>
          <a:p>
            <a:pPr marL="293451" indent="-285750">
              <a:buFont typeface="Arial" panose="020B0604020202020204" pitchFamily="34" charset="0"/>
              <a:buChar char="•"/>
            </a:pPr>
            <a:r>
              <a:rPr lang="en-US" b="0" kern="1200" spc="15" dirty="0" smtClean="0">
                <a:solidFill>
                  <a:srgbClr val="00008B"/>
                </a:solidFill>
                <a:latin typeface="Arial"/>
                <a:cs typeface="Arial"/>
              </a:rPr>
              <a:t>Yes = </a:t>
            </a:r>
            <a:r>
              <a:rPr lang="en-US" dirty="0"/>
              <a:t>7</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0</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a:t>
            </a:r>
            <a:r>
              <a:rPr lang="en-US" b="0" kern="1200" spc="15" dirty="0" smtClean="0">
                <a:solidFill>
                  <a:srgbClr val="00008B"/>
                </a:solidFill>
                <a:latin typeface="Arial"/>
                <a:cs typeface="Arial"/>
              </a:rPr>
              <a:t>2</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cs typeface="Arial"/>
              </a:rPr>
              <a:t>Comments made</a:t>
            </a:r>
            <a:endParaRPr lang="en-US" b="0" kern="1200" spc="15" dirty="0">
              <a:solidFill>
                <a:srgbClr val="00008B"/>
              </a:solidFil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Will promote competition</a:t>
            </a: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Will aid new entrants</a:t>
            </a: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Will encourage innovation</a:t>
            </a:r>
          </a:p>
          <a:p>
            <a:pPr marL="433151" lvl="2" indent="-285750" algn="l" rtl="0">
              <a:spcBef>
                <a:spcPts val="73"/>
              </a:spcBef>
            </a:pPr>
            <a:endParaRPr lang="en-GB" kern="1200" spc="15" dirty="0" smtClean="0">
              <a:solidFill>
                <a:srgbClr val="00008B"/>
              </a:solidFill>
              <a:cs typeface="Arial"/>
            </a:endParaRPr>
          </a:p>
          <a:p>
            <a:pPr marL="433151" lvl="2" indent="-285750" algn="l" rtl="0">
              <a:spcBef>
                <a:spcPts val="73"/>
              </a:spcBef>
            </a:pPr>
            <a:r>
              <a:rPr lang="en-GB" kern="1200" spc="15" dirty="0" smtClean="0">
                <a:solidFill>
                  <a:srgbClr val="00008B"/>
                </a:solidFill>
                <a:cs typeface="Arial"/>
              </a:rPr>
              <a:t>Recommendation </a:t>
            </a:r>
            <a:r>
              <a:rPr lang="en-GB" kern="1200" spc="15" dirty="0">
                <a:solidFill>
                  <a:srgbClr val="00008B"/>
                </a:solidFill>
                <a:cs typeface="Arial"/>
              </a:rPr>
              <a:t>– no further action at this time</a:t>
            </a:r>
          </a:p>
          <a:p>
            <a:pPr lvl="2" indent="0" algn="l" rtl="0">
              <a:spcBef>
                <a:spcPts val="73"/>
              </a:spcBef>
              <a:buNone/>
            </a:pPr>
            <a:endParaRPr lang="en-GB" kern="1200" spc="15" dirty="0" smtClean="0">
              <a:solidFill>
                <a:srgbClr val="00008B"/>
              </a:solidFill>
              <a:cs typeface="Arial"/>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25/09/2020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smtClean="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171035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Question fourteen – self-governance</a:t>
            </a:r>
            <a:endParaRPr lang="en-GB" dirty="0"/>
          </a:p>
        </p:txBody>
      </p:sp>
    </p:spTree>
    <p:extLst>
      <p:ext uri="{BB962C8B-B14F-4D97-AF65-F5344CB8AC3E}">
        <p14:creationId xmlns:p14="http://schemas.microsoft.com/office/powerpoint/2010/main" val="5596959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fourteen</a:t>
            </a:r>
            <a:endParaRPr lang="en-GB" dirty="0"/>
          </a:p>
        </p:txBody>
      </p:sp>
      <p:sp>
        <p:nvSpPr>
          <p:cNvPr id="3" name="Text Placeholder 2"/>
          <p:cNvSpPr>
            <a:spLocks noGrp="1"/>
          </p:cNvSpPr>
          <p:nvPr>
            <p:ph type="body" sz="quarter" idx="10"/>
          </p:nvPr>
        </p:nvSpPr>
        <p:spPr>
          <a:xfrm>
            <a:off x="317500" y="1085541"/>
            <a:ext cx="11557000" cy="5083200"/>
          </a:xfrm>
        </p:spPr>
        <p:txBody>
          <a:bodyPr>
            <a:normAutofit/>
          </a:bodyPr>
          <a:lstStyle/>
          <a:p>
            <a:r>
              <a:rPr lang="en-US" dirty="0"/>
              <a:t>Do you agree with the </a:t>
            </a:r>
            <a:r>
              <a:rPr lang="en-US" dirty="0" smtClean="0"/>
              <a:t>majority Workgroup </a:t>
            </a:r>
            <a:r>
              <a:rPr lang="en-US" dirty="0"/>
              <a:t>view that </a:t>
            </a:r>
            <a:r>
              <a:rPr lang="en-US" dirty="0" smtClean="0"/>
              <a:t>P398 </a:t>
            </a:r>
            <a:r>
              <a:rPr lang="en-US" dirty="0"/>
              <a:t>should not be a Self-Governance Modification</a:t>
            </a:r>
            <a:r>
              <a:rPr lang="en-US" dirty="0" smtClean="0"/>
              <a:t>?</a:t>
            </a:r>
          </a:p>
          <a:p>
            <a:pPr marL="293451" indent="-285750">
              <a:buFont typeface="Arial" panose="020B0604020202020204" pitchFamily="34" charset="0"/>
              <a:buChar char="•"/>
            </a:pPr>
            <a:r>
              <a:rPr lang="en-US" b="0" kern="1200" spc="15" dirty="0" smtClean="0">
                <a:solidFill>
                  <a:srgbClr val="00008B"/>
                </a:solidFill>
                <a:latin typeface="Arial"/>
                <a:cs typeface="Arial"/>
              </a:rPr>
              <a:t>Yes = 8</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0</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1</a:t>
            </a: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Comments made</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There will be a material impact on the market</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Material impact on competition, consumers and market</a:t>
            </a:r>
          </a:p>
          <a:p>
            <a:pPr marL="293451" lvl="1" indent="-285750" algn="l" rtl="0">
              <a:spcBef>
                <a:spcPts val="73"/>
              </a:spcBef>
              <a:buFont typeface="Arial" panose="020B0604020202020204" pitchFamily="34" charset="0"/>
              <a:buChar char="•"/>
            </a:pPr>
            <a:endParaRPr lang="en-US" b="0" kern="1200" spc="15" dirty="0">
              <a:solidFill>
                <a:srgbClr val="00008B"/>
              </a:solidFill>
              <a:cs typeface="Arial"/>
            </a:endParaRPr>
          </a:p>
          <a:p>
            <a:pPr marL="7701" lvl="1" algn="l" rtl="0">
              <a:spcBef>
                <a:spcPts val="73"/>
              </a:spcBef>
            </a:pPr>
            <a:r>
              <a:rPr lang="en-GB" b="0" kern="1200" spc="15" dirty="0" smtClean="0">
                <a:solidFill>
                  <a:srgbClr val="00008B"/>
                </a:solidFill>
                <a:cs typeface="Arial"/>
              </a:rPr>
              <a:t>Recommendation </a:t>
            </a:r>
            <a:r>
              <a:rPr lang="en-GB" b="0" kern="1200" spc="15" dirty="0">
                <a:solidFill>
                  <a:srgbClr val="00008B"/>
                </a:solidFill>
                <a:cs typeface="Arial"/>
              </a:rPr>
              <a:t>– no further action </a:t>
            </a:r>
            <a:r>
              <a:rPr lang="en-GB" b="0" kern="1200" spc="15" dirty="0" smtClean="0">
                <a:solidFill>
                  <a:srgbClr val="00008B"/>
                </a:solidFill>
                <a:cs typeface="Arial"/>
              </a:rPr>
              <a:t>required</a:t>
            </a:r>
            <a:endParaRPr lang="en-GB" kern="1200" spc="15" dirty="0" smtClean="0">
              <a:solidFill>
                <a:srgbClr val="00008B"/>
              </a:solidFill>
              <a:cs typeface="Arial"/>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25/09/2020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smtClean="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396031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Question fifteen – further comments</a:t>
            </a:r>
            <a:endParaRPr lang="en-GB" dirty="0"/>
          </a:p>
        </p:txBody>
      </p:sp>
    </p:spTree>
    <p:extLst>
      <p:ext uri="{BB962C8B-B14F-4D97-AF65-F5344CB8AC3E}">
        <p14:creationId xmlns:p14="http://schemas.microsoft.com/office/powerpoint/2010/main" val="17634602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fifteen</a:t>
            </a:r>
            <a:endParaRPr lang="en-GB" dirty="0"/>
          </a:p>
        </p:txBody>
      </p:sp>
      <p:sp>
        <p:nvSpPr>
          <p:cNvPr id="3" name="Text Placeholder 2"/>
          <p:cNvSpPr>
            <a:spLocks noGrp="1"/>
          </p:cNvSpPr>
          <p:nvPr>
            <p:ph type="body" sz="quarter" idx="10"/>
          </p:nvPr>
        </p:nvSpPr>
        <p:spPr>
          <a:xfrm>
            <a:off x="317500" y="1085541"/>
            <a:ext cx="11557000" cy="5083200"/>
          </a:xfrm>
        </p:spPr>
        <p:txBody>
          <a:bodyPr>
            <a:normAutofit/>
          </a:bodyPr>
          <a:lstStyle/>
          <a:p>
            <a:r>
              <a:rPr lang="en-US" dirty="0"/>
              <a:t>Do you have any further comments on P375? </a:t>
            </a:r>
            <a:endParaRPr lang="en-US" dirty="0" smtClean="0"/>
          </a:p>
          <a:p>
            <a:pPr marL="293451" indent="-285750">
              <a:buFont typeface="Arial" panose="020B0604020202020204" pitchFamily="34" charset="0"/>
              <a:buChar char="•"/>
            </a:pPr>
            <a:r>
              <a:rPr lang="en-US" b="0" kern="1200" spc="15" dirty="0" smtClean="0">
                <a:solidFill>
                  <a:srgbClr val="00008B"/>
                </a:solidFill>
                <a:latin typeface="Arial"/>
                <a:cs typeface="Arial"/>
              </a:rPr>
              <a:t>Yes = </a:t>
            </a:r>
            <a:r>
              <a:rPr lang="en-US" dirty="0"/>
              <a:t>5</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4</a:t>
            </a: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Comments made</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Concern that the process could be used to gain commercially sensitive data</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Support recommendations made by EDTF and Panel’s action to deliver</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Concern over contractual arrangements elsewhere</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Believe that opening the BSC is an important step in achieving open data principles</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Welcome Panel’s moves to make data more transparent</a:t>
            </a:r>
          </a:p>
          <a:p>
            <a:pPr marL="7701" lvl="1" algn="l" rtl="0">
              <a:spcBef>
                <a:spcPts val="73"/>
              </a:spcBef>
            </a:pPr>
            <a:endParaRPr lang="en-US" b="0" kern="1200" spc="15" dirty="0">
              <a:solidFill>
                <a:srgbClr val="00008B"/>
              </a:solidFill>
              <a:cs typeface="Arial"/>
            </a:endParaRPr>
          </a:p>
          <a:p>
            <a:pPr marL="7701" lvl="1" algn="l" rtl="0">
              <a:spcBef>
                <a:spcPts val="73"/>
              </a:spcBef>
            </a:pPr>
            <a:r>
              <a:rPr lang="en-GB" b="0" kern="1200" spc="15" dirty="0" smtClean="0">
                <a:solidFill>
                  <a:srgbClr val="00008B"/>
                </a:solidFill>
                <a:cs typeface="Arial"/>
              </a:rPr>
              <a:t>Recommendation </a:t>
            </a:r>
            <a:r>
              <a:rPr lang="en-GB" b="0" kern="1200" spc="15" dirty="0">
                <a:solidFill>
                  <a:srgbClr val="00008B"/>
                </a:solidFill>
                <a:cs typeface="Arial"/>
              </a:rPr>
              <a:t>– no further action </a:t>
            </a:r>
            <a:r>
              <a:rPr lang="en-GB" b="0" kern="1200" spc="15" dirty="0" smtClean="0">
                <a:solidFill>
                  <a:srgbClr val="00008B"/>
                </a:solidFill>
                <a:cs typeface="Arial"/>
              </a:rPr>
              <a:t>required</a:t>
            </a:r>
            <a:endParaRPr lang="en-GB" kern="1200" spc="15" dirty="0" smtClean="0">
              <a:solidFill>
                <a:srgbClr val="00008B"/>
              </a:solidFill>
              <a:cs typeface="Arial"/>
            </a:endParaRPr>
          </a:p>
        </p:txBody>
      </p:sp>
      <p:sp>
        <p:nvSpPr>
          <p:cNvPr id="4" name="Date Placeholder 3"/>
          <p:cNvSpPr>
            <a:spLocks noGrp="1"/>
          </p:cNvSpPr>
          <p:nvPr>
            <p:ph type="dt" sz="half"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571179-D1FF-D94D-A0CB-743F45DCC95B}" type="datetime1">
              <a:rPr kumimoji="0" lang="en-GB"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25/09/2020</a:t>
            </a:fld>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5" name="Footer Placeholder 4"/>
          <p:cNvSpPr>
            <a:spLocks noGrp="1"/>
          </p:cNvSpPr>
          <p:nvPr>
            <p:ph type="ftr"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
        <p:nvSpPr>
          <p:cNvPr id="6" name="Slide Number Placeholder 5"/>
          <p:cNvSpPr>
            <a:spLocks noGrp="1"/>
          </p:cNvSpPr>
          <p:nvPr>
            <p:ph type="sldNum"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36" normalizeH="0" baseline="0" noProof="0" dirty="0" smtClean="0">
                <a:ln>
                  <a:noFill/>
                </a:ln>
                <a:solidFill>
                  <a:srgbClr val="00008B">
                    <a:tint val="75000"/>
                  </a:srgbClr>
                </a:solidFill>
                <a:effectLst/>
                <a:uLnTx/>
                <a:uFillTx/>
                <a:latin typeface="Arial"/>
                <a:ea typeface="+mn-ea"/>
                <a:cs typeface="Arial"/>
              </a:rPr>
              <a:t>Page </a:t>
            </a:r>
            <a:fld id="{5A91C5AB-1EE9-3746-A212-CC3460B1ECCE}" type="slidenum">
              <a:rPr kumimoji="0" lang="en-US" sz="1000" b="0" i="0" u="none" strike="noStrike" kern="1200" cap="none" spc="-36" normalizeH="0" baseline="0" noProof="0" smtClean="0">
                <a:ln>
                  <a:noFill/>
                </a:ln>
                <a:solidFill>
                  <a:srgbClr val="00008B">
                    <a:tint val="75000"/>
                  </a:srgbClr>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36" normalizeH="0" baseline="0" noProof="0" dirty="0">
              <a:ln>
                <a:noFill/>
              </a:ln>
              <a:solidFill>
                <a:srgbClr val="00008B">
                  <a:tint val="75000"/>
                </a:srgbClr>
              </a:solidFill>
              <a:effectLst/>
              <a:uLnTx/>
              <a:uFillTx/>
              <a:latin typeface="Arial"/>
              <a:ea typeface="+mn-ea"/>
              <a:cs typeface="Arial"/>
            </a:endParaRPr>
          </a:p>
        </p:txBody>
      </p:sp>
    </p:spTree>
    <p:extLst>
      <p:ext uri="{BB962C8B-B14F-4D97-AF65-F5344CB8AC3E}">
        <p14:creationId xmlns:p14="http://schemas.microsoft.com/office/powerpoint/2010/main" val="3419213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220562E7-0FED-4A93-B977-576B99B29A0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214" y="0"/>
            <a:ext cx="6095572" cy="6857519"/>
          </a:xfrm>
        </p:spPr>
      </p:pic>
      <p:sp>
        <p:nvSpPr>
          <p:cNvPr id="10" name="Title 9">
            <a:extLst>
              <a:ext uri="{FF2B5EF4-FFF2-40B4-BE49-F238E27FC236}">
                <a16:creationId xmlns:a16="http://schemas.microsoft.com/office/drawing/2014/main" id="{F52F4B37-C18D-498F-9112-5455C69CC6FD}"/>
              </a:ext>
            </a:extLst>
          </p:cNvPr>
          <p:cNvSpPr>
            <a:spLocks noGrp="1"/>
          </p:cNvSpPr>
          <p:nvPr>
            <p:ph type="ctrTitle"/>
          </p:nvPr>
        </p:nvSpPr>
        <p:spPr/>
        <p:txBody>
          <a:bodyPr/>
          <a:lstStyle/>
          <a:p>
            <a:r>
              <a:rPr lang="en-GB" dirty="0" smtClean="0"/>
              <a:t>Response review</a:t>
            </a:r>
            <a:endParaRPr lang="en-GB" dirty="0"/>
          </a:p>
        </p:txBody>
      </p:sp>
    </p:spTree>
    <p:extLst>
      <p:ext uri="{BB962C8B-B14F-4D97-AF65-F5344CB8AC3E}">
        <p14:creationId xmlns:p14="http://schemas.microsoft.com/office/powerpoint/2010/main" val="24006405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D3AC9BA-19F4-4947-A9C6-68DCF8B37A1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214" y="0"/>
            <a:ext cx="6095572" cy="6857519"/>
          </a:xfrm>
        </p:spPr>
      </p:pic>
      <p:sp>
        <p:nvSpPr>
          <p:cNvPr id="2" name="Title 1">
            <a:extLst>
              <a:ext uri="{FF2B5EF4-FFF2-40B4-BE49-F238E27FC236}">
                <a16:creationId xmlns:a16="http://schemas.microsoft.com/office/drawing/2014/main" id="{842A59B3-23F3-4C25-8AEA-DA118D4CD95F}"/>
              </a:ext>
            </a:extLst>
          </p:cNvPr>
          <p:cNvSpPr>
            <a:spLocks noGrp="1"/>
          </p:cNvSpPr>
          <p:nvPr>
            <p:ph type="ctrTitle"/>
          </p:nvPr>
        </p:nvSpPr>
        <p:spPr/>
        <p:txBody>
          <a:bodyPr/>
          <a:lstStyle/>
          <a:p>
            <a:r>
              <a:rPr lang="en-GB" dirty="0" smtClean="0"/>
              <a:t>Workgroups views</a:t>
            </a:r>
            <a:endParaRPr lang="en-US" dirty="0"/>
          </a:p>
        </p:txBody>
      </p:sp>
    </p:spTree>
    <p:extLst>
      <p:ext uri="{BB962C8B-B14F-4D97-AF65-F5344CB8AC3E}">
        <p14:creationId xmlns:p14="http://schemas.microsoft.com/office/powerpoint/2010/main" val="30892411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Voting for P398 solution</a:t>
            </a:r>
            <a:endParaRPr lang="en-GB" dirty="0"/>
          </a:p>
        </p:txBody>
      </p:sp>
      <p:sp>
        <p:nvSpPr>
          <p:cNvPr id="3" name="Text Placeholder 2"/>
          <p:cNvSpPr>
            <a:spLocks noGrp="1"/>
          </p:cNvSpPr>
          <p:nvPr>
            <p:ph type="body" sz="quarter" idx="10"/>
          </p:nvPr>
        </p:nvSpPr>
        <p:spPr/>
        <p:txBody>
          <a:bodyPr/>
          <a:lstStyle/>
          <a:p>
            <a:r>
              <a:rPr lang="en-US" dirty="0"/>
              <a:t>Workgroup views regarding:</a:t>
            </a:r>
          </a:p>
          <a:p>
            <a:pPr marL="293451" indent="-285750">
              <a:spcBef>
                <a:spcPts val="600"/>
              </a:spcBef>
              <a:spcAft>
                <a:spcPts val="600"/>
              </a:spcAft>
              <a:buFont typeface="Arial" panose="020B0604020202020204" pitchFamily="34" charset="0"/>
              <a:buChar char="•"/>
            </a:pPr>
            <a:r>
              <a:rPr lang="en-US" dirty="0"/>
              <a:t>Applicable BSC objectives</a:t>
            </a:r>
          </a:p>
          <a:p>
            <a:pPr marL="293451" indent="-285750">
              <a:spcBef>
                <a:spcPts val="600"/>
              </a:spcBef>
              <a:spcAft>
                <a:spcPts val="600"/>
              </a:spcAft>
              <a:buFont typeface="Arial" panose="020B0604020202020204" pitchFamily="34" charset="0"/>
              <a:buChar char="•"/>
            </a:pPr>
            <a:r>
              <a:rPr lang="en-US" dirty="0"/>
              <a:t>Self-Governance</a:t>
            </a:r>
          </a:p>
          <a:p>
            <a:pPr marL="293451" indent="-285750">
              <a:spcBef>
                <a:spcPts val="600"/>
              </a:spcBef>
              <a:spcAft>
                <a:spcPts val="600"/>
              </a:spcAft>
              <a:buFont typeface="Arial" panose="020B0604020202020204" pitchFamily="34" charset="0"/>
              <a:buChar char="•"/>
            </a:pPr>
            <a:r>
              <a:rPr lang="en-US" dirty="0"/>
              <a:t>Impacts and Costs</a:t>
            </a:r>
          </a:p>
          <a:p>
            <a:pPr marL="293451" indent="-285750">
              <a:spcBef>
                <a:spcPts val="600"/>
              </a:spcBef>
              <a:spcAft>
                <a:spcPts val="600"/>
              </a:spcAft>
              <a:buFont typeface="Arial" panose="020B0604020202020204" pitchFamily="34" charset="0"/>
              <a:buChar char="•"/>
            </a:pPr>
            <a:r>
              <a:rPr lang="en-US" dirty="0"/>
              <a:t>Implementation</a:t>
            </a:r>
          </a:p>
          <a:p>
            <a:pPr marL="293451" indent="-285750">
              <a:spcBef>
                <a:spcPts val="600"/>
              </a:spcBef>
              <a:spcAft>
                <a:spcPts val="600"/>
              </a:spcAft>
              <a:buFont typeface="Arial" panose="020B0604020202020204" pitchFamily="34" charset="0"/>
              <a:buChar char="•"/>
            </a:pPr>
            <a:r>
              <a:rPr lang="en-US" dirty="0" smtClean="0"/>
              <a:t>P375 </a:t>
            </a:r>
            <a:r>
              <a:rPr lang="en-US" dirty="0"/>
              <a:t>Workgroup Terms of Reference</a:t>
            </a:r>
          </a:p>
          <a:p>
            <a:pPr marL="293451" indent="-285750">
              <a:spcBef>
                <a:spcPts val="600"/>
              </a:spcBef>
              <a:spcAft>
                <a:spcPts val="600"/>
              </a:spcAft>
              <a:buFont typeface="Arial" panose="020B0604020202020204" pitchFamily="34" charset="0"/>
              <a:buChar char="•"/>
            </a:pPr>
            <a:r>
              <a:rPr lang="en-US" dirty="0"/>
              <a:t>Legal </a:t>
            </a:r>
            <a:r>
              <a:rPr lang="en-US" dirty="0" smtClean="0"/>
              <a:t>text</a:t>
            </a:r>
          </a:p>
          <a:p>
            <a:pPr marL="293451" indent="-285750">
              <a:spcBef>
                <a:spcPts val="600"/>
              </a:spcBef>
              <a:spcAft>
                <a:spcPts val="600"/>
              </a:spcAft>
              <a:buFont typeface="Arial" panose="020B0604020202020204" pitchFamily="34" charset="0"/>
              <a:buChar char="•"/>
            </a:pPr>
            <a:r>
              <a:rPr lang="en-US" dirty="0" smtClean="0"/>
              <a:t>EBGL</a:t>
            </a:r>
            <a:endParaRPr lang="en-US" dirty="0"/>
          </a:p>
          <a:p>
            <a:endParaRPr lang="en-GB" dirty="0"/>
          </a:p>
        </p:txBody>
      </p:sp>
      <p:sp>
        <p:nvSpPr>
          <p:cNvPr id="4" name="Slide Number Placeholder 3"/>
          <p:cNvSpPr>
            <a:spLocks noGrp="1"/>
          </p:cNvSpPr>
          <p:nvPr>
            <p:ph type="sldNum" sz="quarter" idx="4294967295"/>
          </p:nvPr>
        </p:nvSpPr>
        <p:spPr>
          <a:xfrm>
            <a:off x="0" y="6443663"/>
            <a:ext cx="1579563" cy="153987"/>
          </a:xfrm>
        </p:spPr>
        <p:txBody>
          <a:bodyPr/>
          <a:lstStyle/>
          <a:p>
            <a:pPr algn="l" defTabSz="946052">
              <a:defRPr/>
            </a:pPr>
            <a:fld id="{183C6C5D-E533-49CA-B0EE-FC3E24E254C3}" type="slidenum">
              <a:rPr lang="en-GB" sz="816" spc="0">
                <a:solidFill>
                  <a:prstClr val="black">
                    <a:lumMod val="65000"/>
                    <a:lumOff val="35000"/>
                  </a:prstClr>
                </a:solidFill>
                <a:latin typeface="Tahoma"/>
                <a:cs typeface="+mn-cs"/>
              </a:rPr>
              <a:pPr algn="l" defTabSz="946052">
                <a:defRPr/>
              </a:pPr>
              <a:t>31</a:t>
            </a:fld>
            <a:endParaRPr lang="en-GB" sz="816" spc="0" dirty="0">
              <a:solidFill>
                <a:prstClr val="black">
                  <a:lumMod val="65000"/>
                  <a:lumOff val="35000"/>
                </a:prstClr>
              </a:solidFill>
              <a:latin typeface="Tahoma"/>
              <a:cs typeface="+mn-cs"/>
            </a:endParaRPr>
          </a:p>
        </p:txBody>
      </p:sp>
    </p:spTree>
    <p:extLst>
      <p:ext uri="{BB962C8B-B14F-4D97-AF65-F5344CB8AC3E}">
        <p14:creationId xmlns:p14="http://schemas.microsoft.com/office/powerpoint/2010/main" val="11035287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Applicable BSC Objectives</a:t>
            </a:r>
            <a:endParaRPr lang="en-GB" dirty="0"/>
          </a:p>
        </p:txBody>
      </p:sp>
      <p:sp>
        <p:nvSpPr>
          <p:cNvPr id="3" name="Text Placeholder 2"/>
          <p:cNvSpPr>
            <a:spLocks noGrp="1"/>
          </p:cNvSpPr>
          <p:nvPr>
            <p:ph type="body" sz="quarter" idx="10"/>
          </p:nvPr>
        </p:nvSpPr>
        <p:spPr>
          <a:xfrm>
            <a:off x="317535" y="1112836"/>
            <a:ext cx="11556557" cy="5484813"/>
          </a:xfrm>
        </p:spPr>
        <p:txBody>
          <a:bodyPr/>
          <a:lstStyle/>
          <a:p>
            <a:pPr marL="350601" indent="-342900">
              <a:buFont typeface="+mj-lt"/>
              <a:buAutoNum type="alphaUcPeriod"/>
            </a:pPr>
            <a:r>
              <a:rPr lang="en-US" dirty="0"/>
              <a:t>The efficient discharge by the Transmission Company of the obligations imposed upon it by the Transmission </a:t>
            </a:r>
            <a:r>
              <a:rPr lang="en-US" dirty="0" smtClean="0"/>
              <a:t>License</a:t>
            </a:r>
          </a:p>
          <a:p>
            <a:pPr marL="355600" lvl="2" indent="0">
              <a:buNone/>
            </a:pPr>
            <a:r>
              <a:rPr lang="en-US" i="1" dirty="0" smtClean="0"/>
              <a:t>Unanimously neutral prior to consulting</a:t>
            </a:r>
            <a:endParaRPr lang="en-US" i="1" dirty="0"/>
          </a:p>
          <a:p>
            <a:pPr marL="350601" indent="-342900">
              <a:buFont typeface="+mj-lt"/>
              <a:buAutoNum type="alphaUcPeriod"/>
            </a:pPr>
            <a:endParaRPr lang="en-US" dirty="0" smtClean="0"/>
          </a:p>
          <a:p>
            <a:pPr marL="350601" indent="-342900">
              <a:buFont typeface="+mj-lt"/>
              <a:buAutoNum type="alphaUcPeriod"/>
            </a:pPr>
            <a:r>
              <a:rPr lang="en-US" dirty="0" smtClean="0"/>
              <a:t>The </a:t>
            </a:r>
            <a:r>
              <a:rPr lang="en-US" dirty="0"/>
              <a:t>efficient, economic and coordinated operation of the National Electricity Transmission System</a:t>
            </a:r>
          </a:p>
          <a:p>
            <a:pPr marL="355600" lvl="2" indent="0">
              <a:buNone/>
            </a:pPr>
            <a:r>
              <a:rPr lang="en-US" i="1" dirty="0" smtClean="0"/>
              <a:t>Half positive and half neutral prior </a:t>
            </a:r>
            <a:r>
              <a:rPr lang="en-US" i="1" dirty="0"/>
              <a:t>to </a:t>
            </a:r>
            <a:r>
              <a:rPr lang="en-US" i="1" dirty="0" smtClean="0"/>
              <a:t>consulting</a:t>
            </a:r>
            <a:endParaRPr lang="en-US" i="1" dirty="0"/>
          </a:p>
          <a:p>
            <a:pPr marL="350601" indent="-342900">
              <a:buFont typeface="+mj-lt"/>
              <a:buAutoNum type="alphaUcPeriod"/>
            </a:pPr>
            <a:endParaRPr lang="en-US" dirty="0" smtClean="0"/>
          </a:p>
          <a:p>
            <a:pPr marL="350601" indent="-342900">
              <a:buFont typeface="+mj-lt"/>
              <a:buAutoNum type="alphaUcPeriod"/>
            </a:pPr>
            <a:r>
              <a:rPr lang="en-US" dirty="0" smtClean="0"/>
              <a:t>Promoting </a:t>
            </a:r>
            <a:r>
              <a:rPr lang="en-US" dirty="0"/>
              <a:t>effective competition in the generation and supply of electricity and (so far as consistent therewith) promoting such competition in the sale and purchase of electricity</a:t>
            </a:r>
          </a:p>
          <a:p>
            <a:pPr marL="355600" lvl="2" indent="0">
              <a:buNone/>
            </a:pPr>
            <a:r>
              <a:rPr lang="en-US" i="1" dirty="0"/>
              <a:t>Unanimously </a:t>
            </a:r>
            <a:r>
              <a:rPr lang="en-US" i="1" dirty="0" smtClean="0"/>
              <a:t>positive </a:t>
            </a:r>
            <a:r>
              <a:rPr lang="en-US" i="1" dirty="0"/>
              <a:t>prior to consulting</a:t>
            </a:r>
          </a:p>
          <a:p>
            <a:pPr marL="350601" indent="-342900">
              <a:buFont typeface="+mj-lt"/>
              <a:buAutoNum type="alphaUcPeriod"/>
            </a:pPr>
            <a:endParaRPr lang="en-US" dirty="0" smtClean="0"/>
          </a:p>
          <a:p>
            <a:pPr marL="350601" indent="-342900">
              <a:buFont typeface="+mj-lt"/>
              <a:buAutoNum type="alphaUcPeriod"/>
            </a:pPr>
            <a:r>
              <a:rPr lang="en-US" dirty="0" smtClean="0"/>
              <a:t>Promoting </a:t>
            </a:r>
            <a:r>
              <a:rPr lang="en-US" dirty="0"/>
              <a:t>efficiency in the implementation of the balancing and settlement </a:t>
            </a:r>
            <a:r>
              <a:rPr lang="en-US" dirty="0" smtClean="0"/>
              <a:t>arrangement</a:t>
            </a:r>
          </a:p>
          <a:p>
            <a:pPr marL="355600" lvl="2" indent="0">
              <a:buNone/>
            </a:pPr>
            <a:r>
              <a:rPr lang="en-US" i="1" dirty="0" smtClean="0"/>
              <a:t>Majority positive </a:t>
            </a:r>
            <a:r>
              <a:rPr lang="en-US" i="1" dirty="0"/>
              <a:t>prior to consulting</a:t>
            </a:r>
          </a:p>
          <a:p>
            <a:pPr marL="350601" indent="-342900">
              <a:buFont typeface="+mj-lt"/>
              <a:buAutoNum type="alphaUcPeriod"/>
            </a:pPr>
            <a:endParaRPr lang="en-US" dirty="0" smtClean="0"/>
          </a:p>
          <a:p>
            <a:pPr marL="350601" indent="-342900">
              <a:buFont typeface="+mj-lt"/>
              <a:buAutoNum type="alphaUcPeriod"/>
            </a:pPr>
            <a:r>
              <a:rPr lang="en-US" dirty="0" smtClean="0"/>
              <a:t>Compliance </a:t>
            </a:r>
            <a:r>
              <a:rPr lang="en-US" dirty="0"/>
              <a:t>with the Electricity Regulation and any relevant legally binding decision of the European Commission and/or the Agency [for the Co-operation of Energy Regulators]</a:t>
            </a:r>
          </a:p>
          <a:p>
            <a:pPr marL="355600" lvl="2" indent="0">
              <a:buNone/>
            </a:pPr>
            <a:r>
              <a:rPr lang="en-US" i="1" dirty="0"/>
              <a:t>Majority positive prior to consulting</a:t>
            </a:r>
          </a:p>
          <a:p>
            <a:pPr marL="350601" indent="-342900">
              <a:buFont typeface="+mj-lt"/>
              <a:buAutoNum type="alphaUcPeriod"/>
            </a:pPr>
            <a:endParaRPr lang="en-US" dirty="0" smtClean="0"/>
          </a:p>
          <a:p>
            <a:pPr marL="350601" indent="-342900">
              <a:buFont typeface="+mj-lt"/>
              <a:buAutoNum type="alphaUcPeriod"/>
            </a:pPr>
            <a:r>
              <a:rPr lang="en-US" dirty="0" smtClean="0"/>
              <a:t>Implementing </a:t>
            </a:r>
            <a:r>
              <a:rPr lang="en-US" dirty="0"/>
              <a:t>and administrating the arrangements for the operation of contracts for difference and arrangements that facilitate the operation of a capacity market pursuant to EMR legislation</a:t>
            </a:r>
          </a:p>
          <a:p>
            <a:pPr marL="355600" lvl="2" indent="0">
              <a:buNone/>
            </a:pPr>
            <a:r>
              <a:rPr lang="en-US" i="1" dirty="0"/>
              <a:t>Unanimously neutral prior to consulting</a:t>
            </a:r>
          </a:p>
          <a:p>
            <a:pPr marL="350601" indent="-342900">
              <a:buFont typeface="+mj-lt"/>
              <a:buAutoNum type="alphaUcPeriod"/>
            </a:pPr>
            <a:endParaRPr lang="en-US" dirty="0" smtClean="0"/>
          </a:p>
          <a:p>
            <a:pPr marL="350601" indent="-342900">
              <a:buFont typeface="+mj-lt"/>
              <a:buAutoNum type="alphaUcPeriod"/>
            </a:pPr>
            <a:r>
              <a:rPr lang="en-US" dirty="0" smtClean="0"/>
              <a:t>Compliance </a:t>
            </a:r>
            <a:r>
              <a:rPr lang="en-US" dirty="0"/>
              <a:t>with the Transmission Losses Principle</a:t>
            </a:r>
          </a:p>
          <a:p>
            <a:pPr marL="355600" lvl="2" indent="0">
              <a:buNone/>
            </a:pPr>
            <a:r>
              <a:rPr lang="en-US" i="1" dirty="0"/>
              <a:t>Unanimously neutral prior to consulting</a:t>
            </a:r>
          </a:p>
          <a:p>
            <a:pPr marL="350601" indent="-342900">
              <a:buFont typeface="+mj-lt"/>
              <a:buAutoNum type="alphaUcPeriod"/>
            </a:pPr>
            <a:endParaRPr lang="en-US" dirty="0"/>
          </a:p>
          <a:p>
            <a:endParaRPr lang="en-GB" dirty="0"/>
          </a:p>
        </p:txBody>
      </p:sp>
      <p:sp>
        <p:nvSpPr>
          <p:cNvPr id="4" name="Slide Number Placeholder 3"/>
          <p:cNvSpPr>
            <a:spLocks noGrp="1"/>
          </p:cNvSpPr>
          <p:nvPr>
            <p:ph type="sldNum" sz="quarter" idx="4294967295"/>
          </p:nvPr>
        </p:nvSpPr>
        <p:spPr>
          <a:xfrm>
            <a:off x="0" y="6443663"/>
            <a:ext cx="1579563" cy="153987"/>
          </a:xfrm>
        </p:spPr>
        <p:txBody>
          <a:bodyPr/>
          <a:lstStyle/>
          <a:p>
            <a:pPr algn="l" defTabSz="946052">
              <a:defRPr/>
            </a:pPr>
            <a:fld id="{183C6C5D-E533-49CA-B0EE-FC3E24E254C3}" type="slidenum">
              <a:rPr lang="en-GB" sz="816" spc="0">
                <a:solidFill>
                  <a:prstClr val="black">
                    <a:lumMod val="65000"/>
                    <a:lumOff val="35000"/>
                  </a:prstClr>
                </a:solidFill>
                <a:latin typeface="Tahoma"/>
                <a:cs typeface="+mn-cs"/>
              </a:rPr>
              <a:pPr algn="l" defTabSz="946052">
                <a:defRPr/>
              </a:pPr>
              <a:t>32</a:t>
            </a:fld>
            <a:endParaRPr lang="en-GB" sz="816" spc="0" dirty="0">
              <a:solidFill>
                <a:prstClr val="black">
                  <a:lumMod val="65000"/>
                  <a:lumOff val="35000"/>
                </a:prstClr>
              </a:solidFill>
              <a:latin typeface="Tahoma"/>
              <a:cs typeface="+mn-cs"/>
            </a:endParaRPr>
          </a:p>
        </p:txBody>
      </p:sp>
    </p:spTree>
    <p:extLst>
      <p:ext uri="{BB962C8B-B14F-4D97-AF65-F5344CB8AC3E}">
        <p14:creationId xmlns:p14="http://schemas.microsoft.com/office/powerpoint/2010/main" val="7659615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Self-Governance</a:t>
            </a:r>
            <a:endParaRPr lang="en-GB" dirty="0"/>
          </a:p>
        </p:txBody>
      </p:sp>
      <p:sp>
        <p:nvSpPr>
          <p:cNvPr id="6" name="Text Placeholder 5"/>
          <p:cNvSpPr>
            <a:spLocks noGrp="1"/>
          </p:cNvSpPr>
          <p:nvPr>
            <p:ph type="body" sz="quarter" idx="10"/>
          </p:nvPr>
        </p:nvSpPr>
        <p:spPr/>
        <p:txBody>
          <a:bodyPr>
            <a:normAutofit/>
          </a:bodyPr>
          <a:lstStyle/>
          <a:p>
            <a:pPr marL="350601" indent="-342900">
              <a:spcBef>
                <a:spcPts val="600"/>
              </a:spcBef>
              <a:spcAft>
                <a:spcPts val="600"/>
              </a:spcAft>
              <a:buFont typeface="+mj-lt"/>
              <a:buAutoNum type="alphaUcPeriod"/>
            </a:pPr>
            <a:r>
              <a:rPr lang="en-US" sz="1600" dirty="0" smtClean="0"/>
              <a:t>Is </a:t>
            </a:r>
            <a:r>
              <a:rPr lang="en-US" sz="1600" dirty="0"/>
              <a:t>unlikely to have a material effect on:</a:t>
            </a:r>
          </a:p>
          <a:p>
            <a:pPr marL="406400" indent="-49213">
              <a:spcBef>
                <a:spcPts val="600"/>
              </a:spcBef>
              <a:spcAft>
                <a:spcPts val="600"/>
              </a:spcAft>
              <a:buFont typeface="+mj-lt"/>
              <a:buAutoNum type="romanLcPeriod"/>
            </a:pPr>
            <a:r>
              <a:rPr lang="en-US" sz="1600" dirty="0"/>
              <a:t>existing or future  electricity consumers; and</a:t>
            </a:r>
          </a:p>
          <a:p>
            <a:pPr marL="406400" indent="-49213">
              <a:spcBef>
                <a:spcPts val="600"/>
              </a:spcBef>
              <a:spcAft>
                <a:spcPts val="600"/>
              </a:spcAft>
              <a:buFont typeface="+mj-lt"/>
              <a:buAutoNum type="romanLcPeriod"/>
            </a:pPr>
            <a:r>
              <a:rPr lang="en-US" sz="1600" dirty="0"/>
              <a:t>competition in the generation, distribution, or supply of electricity or any commercial activities connected with the generation, distribution, or supply of electricity; and</a:t>
            </a:r>
          </a:p>
          <a:p>
            <a:pPr marL="406400" indent="-49213">
              <a:spcBef>
                <a:spcPts val="600"/>
              </a:spcBef>
              <a:spcAft>
                <a:spcPts val="600"/>
              </a:spcAft>
              <a:buFont typeface="+mj-lt"/>
              <a:buAutoNum type="romanLcPeriod"/>
            </a:pPr>
            <a:r>
              <a:rPr lang="en-US" sz="1600" dirty="0"/>
              <a:t>the operation of the national electricity transmission system; and</a:t>
            </a:r>
          </a:p>
          <a:p>
            <a:pPr marL="406400" indent="-49213">
              <a:spcBef>
                <a:spcPts val="600"/>
              </a:spcBef>
              <a:spcAft>
                <a:spcPts val="600"/>
              </a:spcAft>
              <a:buFont typeface="+mj-lt"/>
              <a:buAutoNum type="romanLcPeriod"/>
            </a:pPr>
            <a:r>
              <a:rPr lang="en-US" sz="1600" dirty="0"/>
              <a:t>matters relating to sustainable development, safety or security of supply, or the management of market or network emergencies; and</a:t>
            </a:r>
          </a:p>
          <a:p>
            <a:pPr marL="406400" indent="-49213">
              <a:spcBef>
                <a:spcPts val="600"/>
              </a:spcBef>
              <a:spcAft>
                <a:spcPts val="600"/>
              </a:spcAft>
              <a:buFont typeface="+mj-lt"/>
              <a:buAutoNum type="romanLcPeriod"/>
            </a:pPr>
            <a:r>
              <a:rPr lang="en-US" sz="1600" dirty="0"/>
              <a:t>the Code’s governance procedures or modification procedures; and</a:t>
            </a:r>
          </a:p>
          <a:p>
            <a:pPr>
              <a:spcBef>
                <a:spcPts val="600"/>
              </a:spcBef>
              <a:spcAft>
                <a:spcPts val="600"/>
              </a:spcAft>
            </a:pPr>
            <a:endParaRPr lang="en-US" sz="1600" dirty="0"/>
          </a:p>
          <a:p>
            <a:pPr marL="350601" indent="-342900">
              <a:spcBef>
                <a:spcPts val="600"/>
              </a:spcBef>
              <a:spcAft>
                <a:spcPts val="600"/>
              </a:spcAft>
              <a:buFont typeface="+mj-lt"/>
              <a:buAutoNum type="alphaUcPeriod" startAt="2"/>
            </a:pPr>
            <a:r>
              <a:rPr lang="en-US" sz="1600" dirty="0"/>
              <a:t>I</a:t>
            </a:r>
            <a:r>
              <a:rPr lang="en-US" sz="1600" dirty="0" smtClean="0"/>
              <a:t>s </a:t>
            </a:r>
            <a:r>
              <a:rPr lang="en-US" sz="1600" dirty="0"/>
              <a:t>unlikely to discriminate between different classes of Parties.</a:t>
            </a:r>
          </a:p>
          <a:p>
            <a:endParaRPr lang="en-GB" sz="1600" dirty="0"/>
          </a:p>
        </p:txBody>
      </p:sp>
      <p:sp>
        <p:nvSpPr>
          <p:cNvPr id="4" name="Slide Number Placeholder 3"/>
          <p:cNvSpPr>
            <a:spLocks noGrp="1"/>
          </p:cNvSpPr>
          <p:nvPr>
            <p:ph type="sldNum" sz="quarter" idx="4294967295"/>
          </p:nvPr>
        </p:nvSpPr>
        <p:spPr>
          <a:xfrm>
            <a:off x="0" y="6443663"/>
            <a:ext cx="1579563" cy="153987"/>
          </a:xfrm>
        </p:spPr>
        <p:txBody>
          <a:bodyPr/>
          <a:lstStyle/>
          <a:p>
            <a:pPr algn="l" defTabSz="946052">
              <a:defRPr/>
            </a:pPr>
            <a:fld id="{183C6C5D-E533-49CA-B0EE-FC3E24E254C3}" type="slidenum">
              <a:rPr lang="en-GB" sz="816" spc="0">
                <a:solidFill>
                  <a:prstClr val="black">
                    <a:lumMod val="65000"/>
                    <a:lumOff val="35000"/>
                  </a:prstClr>
                </a:solidFill>
                <a:latin typeface="Tahoma"/>
                <a:cs typeface="+mn-cs"/>
              </a:rPr>
              <a:pPr algn="l" defTabSz="946052">
                <a:defRPr/>
              </a:pPr>
              <a:t>33</a:t>
            </a:fld>
            <a:endParaRPr lang="en-GB" sz="816" spc="0" dirty="0">
              <a:solidFill>
                <a:prstClr val="black">
                  <a:lumMod val="65000"/>
                  <a:lumOff val="35000"/>
                </a:prstClr>
              </a:solidFill>
              <a:latin typeface="Tahoma"/>
              <a:cs typeface="+mn-cs"/>
            </a:endParaRPr>
          </a:p>
        </p:txBody>
      </p:sp>
    </p:spTree>
    <p:extLst>
      <p:ext uri="{BB962C8B-B14F-4D97-AF65-F5344CB8AC3E}">
        <p14:creationId xmlns:p14="http://schemas.microsoft.com/office/powerpoint/2010/main" val="22090031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Impacts and costs and Implementation</a:t>
            </a:r>
            <a:endParaRPr lang="en-GB" dirty="0"/>
          </a:p>
        </p:txBody>
      </p:sp>
      <p:sp>
        <p:nvSpPr>
          <p:cNvPr id="4" name="Slide Number Placeholder 3"/>
          <p:cNvSpPr>
            <a:spLocks noGrp="1"/>
          </p:cNvSpPr>
          <p:nvPr>
            <p:ph type="sldNum" sz="quarter" idx="13"/>
          </p:nvPr>
        </p:nvSpPr>
        <p:spPr/>
        <p:txBody>
          <a:bodyPr/>
          <a:lstStyle/>
          <a:p>
            <a:pPr algn="l" defTabSz="946052">
              <a:defRPr/>
            </a:pPr>
            <a:fld id="{183C6C5D-E533-49CA-B0EE-FC3E24E254C3}" type="slidenum">
              <a:rPr lang="en-GB" sz="816" spc="0">
                <a:solidFill>
                  <a:prstClr val="black">
                    <a:lumMod val="65000"/>
                    <a:lumOff val="35000"/>
                  </a:prstClr>
                </a:solidFill>
                <a:latin typeface="Tahoma"/>
                <a:cs typeface="+mn-cs"/>
              </a:rPr>
              <a:pPr algn="l" defTabSz="946052">
                <a:defRPr/>
              </a:pPr>
              <a:t>34</a:t>
            </a:fld>
            <a:endParaRPr lang="en-GB" sz="816" spc="0" dirty="0">
              <a:solidFill>
                <a:prstClr val="black">
                  <a:lumMod val="65000"/>
                  <a:lumOff val="35000"/>
                </a:prstClr>
              </a:solidFill>
              <a:latin typeface="Tahoma"/>
              <a:cs typeface="+mn-cs"/>
            </a:endParaRPr>
          </a:p>
        </p:txBody>
      </p:sp>
      <p:sp>
        <p:nvSpPr>
          <p:cNvPr id="6" name="Text Placeholder 5"/>
          <p:cNvSpPr>
            <a:spLocks noGrp="1"/>
          </p:cNvSpPr>
          <p:nvPr>
            <p:ph type="body" sz="quarter" idx="10"/>
          </p:nvPr>
        </p:nvSpPr>
        <p:spPr/>
        <p:txBody>
          <a:bodyPr>
            <a:normAutofit/>
          </a:bodyPr>
          <a:lstStyle/>
          <a:p>
            <a:pPr>
              <a:spcBef>
                <a:spcPts val="600"/>
              </a:spcBef>
              <a:spcAft>
                <a:spcPts val="600"/>
              </a:spcAft>
            </a:pPr>
            <a:r>
              <a:rPr lang="en-US" dirty="0"/>
              <a:t>Cost to implement is </a:t>
            </a:r>
            <a:r>
              <a:rPr lang="en-US" dirty="0" smtClean="0"/>
              <a:t>c.£</a:t>
            </a:r>
            <a:r>
              <a:rPr lang="en-US" dirty="0" smtClean="0"/>
              <a:t>4.5K</a:t>
            </a:r>
            <a:endParaRPr lang="en-US" dirty="0" smtClean="0"/>
          </a:p>
          <a:p>
            <a:pPr>
              <a:spcBef>
                <a:spcPts val="600"/>
              </a:spcBef>
              <a:spcAft>
                <a:spcPts val="600"/>
              </a:spcAft>
            </a:pPr>
            <a:r>
              <a:rPr lang="en-US" dirty="0" smtClean="0"/>
              <a:t>Ongoing cost will be c.£</a:t>
            </a:r>
            <a:r>
              <a:rPr lang="en-US" dirty="0" smtClean="0"/>
              <a:t>1.7k</a:t>
            </a:r>
            <a:r>
              <a:rPr lang="en-US" dirty="0" smtClean="0"/>
              <a:t> per request</a:t>
            </a:r>
          </a:p>
          <a:p>
            <a:pPr>
              <a:spcBef>
                <a:spcPts val="600"/>
              </a:spcBef>
              <a:spcAft>
                <a:spcPts val="600"/>
              </a:spcAft>
            </a:pPr>
            <a:r>
              <a:rPr lang="en-US" dirty="0" smtClean="0"/>
              <a:t>No costs to industry</a:t>
            </a:r>
          </a:p>
          <a:p>
            <a:pPr>
              <a:spcBef>
                <a:spcPts val="600"/>
              </a:spcBef>
              <a:spcAft>
                <a:spcPts val="600"/>
              </a:spcAft>
            </a:pPr>
            <a:r>
              <a:rPr lang="en-US" dirty="0" smtClean="0"/>
              <a:t>Some costs for BSC Agents to release data – case-by-case</a:t>
            </a:r>
            <a:endParaRPr lang="en-US" dirty="0"/>
          </a:p>
          <a:p>
            <a:pPr>
              <a:spcBef>
                <a:spcPts val="600"/>
              </a:spcBef>
              <a:spcAft>
                <a:spcPts val="600"/>
              </a:spcAft>
            </a:pPr>
            <a:endParaRPr lang="en-US" sz="1800" dirty="0" smtClean="0"/>
          </a:p>
          <a:p>
            <a:pPr>
              <a:spcBef>
                <a:spcPts val="600"/>
              </a:spcBef>
              <a:spcAft>
                <a:spcPts val="600"/>
              </a:spcAft>
            </a:pPr>
            <a:r>
              <a:rPr lang="en-US" sz="1600" dirty="0" smtClean="0"/>
              <a:t>Implementation plan</a:t>
            </a:r>
          </a:p>
          <a:p>
            <a:pPr marL="293451" lvl="0" indent="-285750">
              <a:spcBef>
                <a:spcPts val="600"/>
              </a:spcBef>
              <a:spcAft>
                <a:spcPts val="600"/>
              </a:spcAft>
              <a:buFont typeface="Arial" panose="020B0604020202020204" pitchFamily="34" charset="0"/>
              <a:buChar char="•"/>
            </a:pPr>
            <a:r>
              <a:rPr lang="en-GB" dirty="0"/>
              <a:t>25 February 2021 if the Authority’s decision is received on or before 15 January 2021; or</a:t>
            </a:r>
          </a:p>
          <a:p>
            <a:pPr marL="293451" lvl="0" indent="-285750">
              <a:spcBef>
                <a:spcPts val="600"/>
              </a:spcBef>
              <a:spcAft>
                <a:spcPts val="600"/>
              </a:spcAft>
              <a:buFont typeface="Arial" panose="020B0604020202020204" pitchFamily="34" charset="0"/>
              <a:buChar char="•"/>
            </a:pPr>
            <a:r>
              <a:rPr lang="en-GB" dirty="0"/>
              <a:t>24 June 2021 if the Authority’s decision is received after 16 January 2021 but on or before 31 May 2021.</a:t>
            </a:r>
          </a:p>
          <a:p>
            <a:pPr>
              <a:spcBef>
                <a:spcPts val="600"/>
              </a:spcBef>
              <a:spcAft>
                <a:spcPts val="600"/>
              </a:spcAft>
            </a:pPr>
            <a:endParaRPr lang="en-GB" sz="1800" dirty="0"/>
          </a:p>
        </p:txBody>
      </p:sp>
    </p:spTree>
    <p:extLst>
      <p:ext uri="{BB962C8B-B14F-4D97-AF65-F5344CB8AC3E}">
        <p14:creationId xmlns:p14="http://schemas.microsoft.com/office/powerpoint/2010/main" val="25691898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P375 workgroup Terms of Reference</a:t>
            </a:r>
            <a:endParaRPr lang="en-GB" dirty="0"/>
          </a:p>
        </p:txBody>
      </p:sp>
      <p:sp>
        <p:nvSpPr>
          <p:cNvPr id="6" name="Text Placeholder 5"/>
          <p:cNvSpPr>
            <a:spLocks noGrp="1"/>
          </p:cNvSpPr>
          <p:nvPr>
            <p:ph type="body" sz="quarter" idx="10"/>
          </p:nvPr>
        </p:nvSpPr>
        <p:spPr/>
        <p:txBody>
          <a:bodyPr>
            <a:normAutofit/>
          </a:bodyPr>
          <a:lstStyle/>
          <a:p>
            <a:r>
              <a:rPr lang="en-US" sz="1600" dirty="0"/>
              <a:t>All met as per the </a:t>
            </a:r>
            <a:r>
              <a:rPr lang="en-US" sz="1600" dirty="0" smtClean="0"/>
              <a:t>consultation </a:t>
            </a:r>
            <a:r>
              <a:rPr lang="en-US" sz="1600" dirty="0"/>
              <a:t>document</a:t>
            </a:r>
          </a:p>
          <a:p>
            <a:endParaRPr lang="en-US" sz="1600" dirty="0" smtClean="0"/>
          </a:p>
          <a:p>
            <a:r>
              <a:rPr lang="en-US" sz="1600" dirty="0" smtClean="0"/>
              <a:t>Agreed pre-consultation</a:t>
            </a:r>
            <a:endParaRPr lang="en-US" sz="1600" dirty="0"/>
          </a:p>
          <a:p>
            <a:endParaRPr lang="en-GB" sz="1600" dirty="0"/>
          </a:p>
        </p:txBody>
      </p:sp>
      <p:sp>
        <p:nvSpPr>
          <p:cNvPr id="4" name="Slide Number Placeholder 3"/>
          <p:cNvSpPr>
            <a:spLocks noGrp="1"/>
          </p:cNvSpPr>
          <p:nvPr>
            <p:ph type="sldNum" sz="quarter" idx="4294967295"/>
          </p:nvPr>
        </p:nvSpPr>
        <p:spPr>
          <a:xfrm>
            <a:off x="0" y="6443663"/>
            <a:ext cx="1579563" cy="153987"/>
          </a:xfrm>
        </p:spPr>
        <p:txBody>
          <a:bodyPr/>
          <a:lstStyle/>
          <a:p>
            <a:pPr algn="l" defTabSz="946052">
              <a:defRPr/>
            </a:pPr>
            <a:fld id="{183C6C5D-E533-49CA-B0EE-FC3E24E254C3}" type="slidenum">
              <a:rPr lang="en-GB" sz="816" spc="0">
                <a:solidFill>
                  <a:prstClr val="black">
                    <a:lumMod val="65000"/>
                    <a:lumOff val="35000"/>
                  </a:prstClr>
                </a:solidFill>
                <a:latin typeface="Tahoma"/>
                <a:cs typeface="+mn-cs"/>
              </a:rPr>
              <a:pPr algn="l" defTabSz="946052">
                <a:defRPr/>
              </a:pPr>
              <a:t>35</a:t>
            </a:fld>
            <a:endParaRPr lang="en-GB" sz="816" spc="0" dirty="0">
              <a:solidFill>
                <a:prstClr val="black">
                  <a:lumMod val="65000"/>
                  <a:lumOff val="35000"/>
                </a:prstClr>
              </a:solidFill>
              <a:latin typeface="Tahoma"/>
              <a:cs typeface="+mn-cs"/>
            </a:endParaRPr>
          </a:p>
        </p:txBody>
      </p:sp>
    </p:spTree>
    <p:extLst>
      <p:ext uri="{BB962C8B-B14F-4D97-AF65-F5344CB8AC3E}">
        <p14:creationId xmlns:p14="http://schemas.microsoft.com/office/powerpoint/2010/main" val="12598863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Legal text</a:t>
            </a:r>
            <a:endParaRPr lang="en-GB" dirty="0"/>
          </a:p>
        </p:txBody>
      </p:sp>
      <p:sp>
        <p:nvSpPr>
          <p:cNvPr id="6" name="Text Placeholder 5"/>
          <p:cNvSpPr>
            <a:spLocks noGrp="1"/>
          </p:cNvSpPr>
          <p:nvPr>
            <p:ph type="body" sz="quarter" idx="10"/>
          </p:nvPr>
        </p:nvSpPr>
        <p:spPr/>
        <p:txBody>
          <a:bodyPr/>
          <a:lstStyle/>
          <a:p>
            <a:r>
              <a:rPr lang="en-GB" dirty="0" smtClean="0"/>
              <a:t>Some changes made, but nothing material</a:t>
            </a:r>
            <a:endParaRPr lang="en-GB" dirty="0"/>
          </a:p>
        </p:txBody>
      </p:sp>
      <p:sp>
        <p:nvSpPr>
          <p:cNvPr id="3" name="Slide Number Placeholder 2"/>
          <p:cNvSpPr>
            <a:spLocks noGrp="1"/>
          </p:cNvSpPr>
          <p:nvPr>
            <p:ph type="sldNum" sz="quarter" idx="4294967295"/>
          </p:nvPr>
        </p:nvSpPr>
        <p:spPr>
          <a:xfrm>
            <a:off x="0" y="6443663"/>
            <a:ext cx="1579563" cy="153987"/>
          </a:xfrm>
        </p:spPr>
        <p:txBody>
          <a:bodyPr/>
          <a:lstStyle/>
          <a:p>
            <a:fld id="{183C6C5D-E533-49CA-B0EE-FC3E24E254C3}" type="slidenum">
              <a:rPr lang="en-GB" smtClean="0">
                <a:solidFill>
                  <a:prstClr val="black">
                    <a:lumMod val="65000"/>
                    <a:lumOff val="35000"/>
                  </a:prstClr>
                </a:solidFill>
              </a:rPr>
              <a:pPr/>
              <a:t>36</a:t>
            </a:fld>
            <a:endParaRPr lang="en-GB" dirty="0">
              <a:solidFill>
                <a:prstClr val="black">
                  <a:lumMod val="65000"/>
                  <a:lumOff val="35000"/>
                </a:prstClr>
              </a:solidFill>
            </a:endParaRPr>
          </a:p>
        </p:txBody>
      </p:sp>
    </p:spTree>
    <p:extLst>
      <p:ext uri="{BB962C8B-B14F-4D97-AF65-F5344CB8AC3E}">
        <p14:creationId xmlns:p14="http://schemas.microsoft.com/office/powerpoint/2010/main" val="37674765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EBGL Objectives</a:t>
            </a:r>
            <a:endParaRPr lang="en-GB" dirty="0"/>
          </a:p>
        </p:txBody>
      </p:sp>
      <p:sp>
        <p:nvSpPr>
          <p:cNvPr id="3" name="Text Placeholder 2"/>
          <p:cNvSpPr>
            <a:spLocks noGrp="1"/>
          </p:cNvSpPr>
          <p:nvPr>
            <p:ph type="body" sz="quarter" idx="10"/>
          </p:nvPr>
        </p:nvSpPr>
        <p:spPr>
          <a:xfrm>
            <a:off x="317534" y="836376"/>
            <a:ext cx="11556557" cy="5891970"/>
          </a:xfrm>
        </p:spPr>
        <p:txBody>
          <a:bodyPr>
            <a:normAutofit fontScale="92500" lnSpcReduction="10000"/>
          </a:bodyPr>
          <a:lstStyle/>
          <a:p>
            <a:r>
              <a:rPr lang="en-GB" dirty="0"/>
              <a:t>As defined in Section X Annex X-1, the EBGL Objectives means the objectives referred to in Article 5(5) of the EBGL including those objectives set out in the recitals and Article 3 of EBGL</a:t>
            </a:r>
            <a:r>
              <a:rPr lang="en-GB" dirty="0" smtClean="0"/>
              <a:t>:</a:t>
            </a:r>
          </a:p>
          <a:p>
            <a:endParaRPr lang="en-GB" dirty="0"/>
          </a:p>
          <a:p>
            <a:pPr>
              <a:spcBef>
                <a:spcPts val="600"/>
              </a:spcBef>
              <a:spcAft>
                <a:spcPts val="600"/>
              </a:spcAft>
            </a:pPr>
            <a:r>
              <a:rPr lang="en-US" dirty="0"/>
              <a:t>1. This Regulation aims at:</a:t>
            </a:r>
          </a:p>
          <a:p>
            <a:pPr>
              <a:spcBef>
                <a:spcPts val="600"/>
              </a:spcBef>
              <a:spcAft>
                <a:spcPts val="600"/>
              </a:spcAft>
            </a:pPr>
            <a:r>
              <a:rPr lang="en-US" dirty="0"/>
              <a:t>(a) fostering effective competition, non-discrimination and transparency in balancing markets;</a:t>
            </a:r>
          </a:p>
          <a:p>
            <a:pPr>
              <a:spcBef>
                <a:spcPts val="600"/>
              </a:spcBef>
              <a:spcAft>
                <a:spcPts val="600"/>
              </a:spcAft>
            </a:pPr>
            <a:r>
              <a:rPr lang="en-US" dirty="0"/>
              <a:t>(b) enhancing efficiency of balancing as well as efficiency of European and national balancing markets;</a:t>
            </a:r>
          </a:p>
          <a:p>
            <a:pPr>
              <a:spcBef>
                <a:spcPts val="600"/>
              </a:spcBef>
              <a:spcAft>
                <a:spcPts val="600"/>
              </a:spcAft>
            </a:pPr>
            <a:r>
              <a:rPr lang="en-US" dirty="0"/>
              <a:t>(c) integrating balancing markets and promoting the possibilities for exchanges of balancing services while contributing</a:t>
            </a:r>
          </a:p>
          <a:p>
            <a:pPr>
              <a:spcBef>
                <a:spcPts val="600"/>
              </a:spcBef>
              <a:spcAft>
                <a:spcPts val="600"/>
              </a:spcAft>
            </a:pPr>
            <a:r>
              <a:rPr lang="en-US" dirty="0"/>
              <a:t>to operational security;</a:t>
            </a:r>
          </a:p>
          <a:p>
            <a:pPr>
              <a:spcBef>
                <a:spcPts val="600"/>
              </a:spcBef>
              <a:spcAft>
                <a:spcPts val="600"/>
              </a:spcAft>
            </a:pPr>
            <a:r>
              <a:rPr lang="en-US" dirty="0"/>
              <a:t>(d) contributing to the efficient long-term operation and development of the electricity transmission system and</a:t>
            </a:r>
          </a:p>
          <a:p>
            <a:pPr>
              <a:spcBef>
                <a:spcPts val="600"/>
              </a:spcBef>
              <a:spcAft>
                <a:spcPts val="600"/>
              </a:spcAft>
            </a:pPr>
            <a:r>
              <a:rPr lang="en-US" dirty="0"/>
              <a:t>electricity sector in the Union while facilitating the efficient and consistent functioning of day-ahead, intraday and</a:t>
            </a:r>
          </a:p>
          <a:p>
            <a:pPr>
              <a:spcBef>
                <a:spcPts val="600"/>
              </a:spcBef>
              <a:spcAft>
                <a:spcPts val="600"/>
              </a:spcAft>
            </a:pPr>
            <a:r>
              <a:rPr lang="en-US" dirty="0"/>
              <a:t>balancing markets;</a:t>
            </a:r>
          </a:p>
          <a:p>
            <a:pPr>
              <a:spcBef>
                <a:spcPts val="600"/>
              </a:spcBef>
              <a:spcAft>
                <a:spcPts val="600"/>
              </a:spcAft>
            </a:pPr>
            <a:r>
              <a:rPr lang="en-US" dirty="0"/>
              <a:t>(e) ensuring that the procurement of balancing services is fair, objective, transparent and market-based, avoids undue</a:t>
            </a:r>
          </a:p>
          <a:p>
            <a:pPr>
              <a:spcBef>
                <a:spcPts val="600"/>
              </a:spcBef>
              <a:spcAft>
                <a:spcPts val="600"/>
              </a:spcAft>
            </a:pPr>
            <a:r>
              <a:rPr lang="en-US" dirty="0"/>
              <a:t>barriers to entry for new entrants, fosters the liquidity of balancing markets while preventing undue distortions</a:t>
            </a:r>
          </a:p>
          <a:p>
            <a:pPr>
              <a:spcBef>
                <a:spcPts val="600"/>
              </a:spcBef>
              <a:spcAft>
                <a:spcPts val="600"/>
              </a:spcAft>
            </a:pPr>
            <a:r>
              <a:rPr lang="en-US" dirty="0"/>
              <a:t>within the internal market in electricity;</a:t>
            </a:r>
          </a:p>
          <a:p>
            <a:pPr>
              <a:spcBef>
                <a:spcPts val="600"/>
              </a:spcBef>
              <a:spcAft>
                <a:spcPts val="600"/>
              </a:spcAft>
            </a:pPr>
            <a:r>
              <a:rPr lang="en-US" dirty="0"/>
              <a:t>(f) facilitating the participation of demand response including aggregation facilities and energy storage while ensuring</a:t>
            </a:r>
          </a:p>
          <a:p>
            <a:pPr>
              <a:spcBef>
                <a:spcPts val="600"/>
              </a:spcBef>
              <a:spcAft>
                <a:spcPts val="600"/>
              </a:spcAft>
            </a:pPr>
            <a:r>
              <a:rPr lang="en-US" dirty="0"/>
              <a:t>they compete with other balancing services at a level playing field and, where necessary, act independently when</a:t>
            </a:r>
          </a:p>
          <a:p>
            <a:pPr>
              <a:spcBef>
                <a:spcPts val="600"/>
              </a:spcBef>
              <a:spcAft>
                <a:spcPts val="600"/>
              </a:spcAft>
            </a:pPr>
            <a:r>
              <a:rPr lang="en-US" dirty="0"/>
              <a:t>serving a single demand facility;</a:t>
            </a:r>
          </a:p>
          <a:p>
            <a:pPr>
              <a:spcBef>
                <a:spcPts val="600"/>
              </a:spcBef>
              <a:spcAft>
                <a:spcPts val="600"/>
              </a:spcAft>
            </a:pPr>
            <a:r>
              <a:rPr lang="en-US" dirty="0"/>
              <a:t>(g) facilitating the participation of renewable energy sources and support the achievement of the European Union target</a:t>
            </a:r>
          </a:p>
          <a:p>
            <a:pPr>
              <a:spcBef>
                <a:spcPts val="600"/>
              </a:spcBef>
              <a:spcAft>
                <a:spcPts val="600"/>
              </a:spcAft>
            </a:pPr>
            <a:r>
              <a:rPr lang="en-US" dirty="0"/>
              <a:t>for the penetration of renewable generation. </a:t>
            </a:r>
            <a:endParaRPr lang="en-GB" dirty="0"/>
          </a:p>
        </p:txBody>
      </p:sp>
      <p:sp>
        <p:nvSpPr>
          <p:cNvPr id="4" name="Slide Number Placeholder 3"/>
          <p:cNvSpPr>
            <a:spLocks noGrp="1"/>
          </p:cNvSpPr>
          <p:nvPr>
            <p:ph type="sldNum" sz="quarter" idx="4294967295"/>
          </p:nvPr>
        </p:nvSpPr>
        <p:spPr>
          <a:xfrm>
            <a:off x="0" y="6443663"/>
            <a:ext cx="1579563" cy="153987"/>
          </a:xfrm>
        </p:spPr>
        <p:txBody>
          <a:bodyPr/>
          <a:lstStyle/>
          <a:p>
            <a:fld id="{183C6C5D-E533-49CA-B0EE-FC3E24E254C3}" type="slidenum">
              <a:rPr lang="en-GB" smtClean="0"/>
              <a:pPr/>
              <a:t>37</a:t>
            </a:fld>
            <a:endParaRPr lang="en-GB" dirty="0"/>
          </a:p>
        </p:txBody>
      </p:sp>
    </p:spTree>
    <p:extLst>
      <p:ext uri="{BB962C8B-B14F-4D97-AF65-F5344CB8AC3E}">
        <p14:creationId xmlns:p14="http://schemas.microsoft.com/office/powerpoint/2010/main" val="179108845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EBGL Objectives</a:t>
            </a:r>
            <a:endParaRPr lang="en-GB" dirty="0"/>
          </a:p>
        </p:txBody>
      </p:sp>
      <p:sp>
        <p:nvSpPr>
          <p:cNvPr id="4" name="Slide Number Placeholder 3"/>
          <p:cNvSpPr>
            <a:spLocks noGrp="1"/>
          </p:cNvSpPr>
          <p:nvPr>
            <p:ph type="sldNum" sz="quarter" idx="4294967295"/>
          </p:nvPr>
        </p:nvSpPr>
        <p:spPr>
          <a:xfrm>
            <a:off x="0" y="6443663"/>
            <a:ext cx="1579563" cy="153987"/>
          </a:xfrm>
        </p:spPr>
        <p:txBody>
          <a:bodyPr/>
          <a:lstStyle/>
          <a:p>
            <a:fld id="{183C6C5D-E533-49CA-B0EE-FC3E24E254C3}" type="slidenum">
              <a:rPr lang="en-GB" smtClean="0"/>
              <a:pPr/>
              <a:t>38</a:t>
            </a:fld>
            <a:endParaRPr lang="en-GB" dirty="0"/>
          </a:p>
        </p:txBody>
      </p:sp>
      <p:graphicFrame>
        <p:nvGraphicFramePr>
          <p:cNvPr id="7" name="Table 6"/>
          <p:cNvGraphicFramePr>
            <a:graphicFrameLocks noGrp="1"/>
          </p:cNvGraphicFramePr>
          <p:nvPr>
            <p:extLst/>
          </p:nvPr>
        </p:nvGraphicFramePr>
        <p:xfrm>
          <a:off x="1867013" y="3939853"/>
          <a:ext cx="8980337" cy="497612"/>
        </p:xfrm>
        <a:graphic>
          <a:graphicData uri="http://schemas.openxmlformats.org/drawingml/2006/table">
            <a:tbl>
              <a:tblPr/>
              <a:tblGrid>
                <a:gridCol w="359213">
                  <a:extLst>
                    <a:ext uri="{9D8B030D-6E8A-4147-A177-3AD203B41FA5}">
                      <a16:colId xmlns:a16="http://schemas.microsoft.com/office/drawing/2014/main" val="3980962890"/>
                    </a:ext>
                  </a:extLst>
                </a:gridCol>
                <a:gridCol w="8621124">
                  <a:extLst>
                    <a:ext uri="{9D8B030D-6E8A-4147-A177-3AD203B41FA5}">
                      <a16:colId xmlns:a16="http://schemas.microsoft.com/office/drawing/2014/main" val="3266009825"/>
                    </a:ext>
                  </a:extLst>
                </a:gridCol>
              </a:tblGrid>
              <a:tr h="497612">
                <a:tc>
                  <a:txBody>
                    <a:bodyPr/>
                    <a:lstStyle/>
                    <a:p>
                      <a:r>
                        <a:rPr lang="en-GB" sz="1600" dirty="0"/>
                        <a:t>(d)</a:t>
                      </a:r>
                    </a:p>
                  </a:txBody>
                  <a:tcPr marL="0" marR="0" marT="0" marB="0">
                    <a:lnL>
                      <a:noFill/>
                    </a:lnL>
                    <a:lnR>
                      <a:noFill/>
                    </a:lnR>
                    <a:lnT>
                      <a:noFill/>
                    </a:lnT>
                    <a:lnB>
                      <a:noFill/>
                    </a:lnB>
                  </a:tcPr>
                </a:tc>
                <a:tc>
                  <a:txBody>
                    <a:bodyPr/>
                    <a:lstStyle/>
                    <a:p>
                      <a:r>
                        <a:rPr lang="en-US" sz="1600" dirty="0"/>
                        <a:t>ensure that TSOs make use of market-based mechanisms, as far as possible, in order to ensure network security and stability;</a:t>
                      </a:r>
                    </a:p>
                  </a:txBody>
                  <a:tcPr marL="0" marR="0" marT="0" marB="0">
                    <a:lnL>
                      <a:noFill/>
                    </a:lnL>
                    <a:lnR>
                      <a:noFill/>
                    </a:lnR>
                    <a:lnT>
                      <a:noFill/>
                    </a:lnT>
                    <a:lnB>
                      <a:noFill/>
                    </a:lnB>
                  </a:tcPr>
                </a:tc>
                <a:extLst>
                  <a:ext uri="{0D108BD9-81ED-4DB2-BD59-A6C34878D82A}">
                    <a16:rowId xmlns:a16="http://schemas.microsoft.com/office/drawing/2014/main" val="4024718706"/>
                  </a:ext>
                </a:extLst>
              </a:tr>
            </a:tbl>
          </a:graphicData>
        </a:graphic>
      </p:graphicFrame>
      <p:graphicFrame>
        <p:nvGraphicFramePr>
          <p:cNvPr id="8" name="Table 7"/>
          <p:cNvGraphicFramePr>
            <a:graphicFrameLocks noGrp="1"/>
          </p:cNvGraphicFramePr>
          <p:nvPr>
            <p:extLst/>
          </p:nvPr>
        </p:nvGraphicFramePr>
        <p:xfrm>
          <a:off x="1842027" y="4652535"/>
          <a:ext cx="8980337" cy="497612"/>
        </p:xfrm>
        <a:graphic>
          <a:graphicData uri="http://schemas.openxmlformats.org/drawingml/2006/table">
            <a:tbl>
              <a:tblPr/>
              <a:tblGrid>
                <a:gridCol w="359213">
                  <a:extLst>
                    <a:ext uri="{9D8B030D-6E8A-4147-A177-3AD203B41FA5}">
                      <a16:colId xmlns:a16="http://schemas.microsoft.com/office/drawing/2014/main" val="3695568036"/>
                    </a:ext>
                  </a:extLst>
                </a:gridCol>
                <a:gridCol w="8621124">
                  <a:extLst>
                    <a:ext uri="{9D8B030D-6E8A-4147-A177-3AD203B41FA5}">
                      <a16:colId xmlns:a16="http://schemas.microsoft.com/office/drawing/2014/main" val="1356428906"/>
                    </a:ext>
                  </a:extLst>
                </a:gridCol>
              </a:tblGrid>
              <a:tr h="497612">
                <a:tc>
                  <a:txBody>
                    <a:bodyPr/>
                    <a:lstStyle/>
                    <a:p>
                      <a:r>
                        <a:rPr lang="en-GB" sz="1600" dirty="0"/>
                        <a:t>(e)</a:t>
                      </a:r>
                    </a:p>
                  </a:txBody>
                  <a:tcPr marL="0" marR="0" marT="0" marB="0">
                    <a:lnL>
                      <a:noFill/>
                    </a:lnL>
                    <a:lnR>
                      <a:noFill/>
                    </a:lnR>
                    <a:lnT>
                      <a:noFill/>
                    </a:lnT>
                    <a:lnB>
                      <a:noFill/>
                    </a:lnB>
                  </a:tcPr>
                </a:tc>
                <a:tc>
                  <a:txBody>
                    <a:bodyPr/>
                    <a:lstStyle/>
                    <a:p>
                      <a:r>
                        <a:rPr lang="en-US" sz="1600" dirty="0"/>
                        <a:t>ensure that the development of the forward, day-ahead and intraday markets is not compromised;</a:t>
                      </a:r>
                    </a:p>
                  </a:txBody>
                  <a:tcPr marL="0" marR="0" marT="0" marB="0">
                    <a:lnL>
                      <a:noFill/>
                    </a:lnL>
                    <a:lnR>
                      <a:noFill/>
                    </a:lnR>
                    <a:lnT>
                      <a:noFill/>
                    </a:lnT>
                    <a:lnB>
                      <a:noFill/>
                    </a:lnB>
                  </a:tcPr>
                </a:tc>
                <a:extLst>
                  <a:ext uri="{0D108BD9-81ED-4DB2-BD59-A6C34878D82A}">
                    <a16:rowId xmlns:a16="http://schemas.microsoft.com/office/drawing/2014/main" val="4075060727"/>
                  </a:ext>
                </a:extLst>
              </a:tr>
            </a:tbl>
          </a:graphicData>
        </a:graphic>
      </p:graphicFrame>
      <p:graphicFrame>
        <p:nvGraphicFramePr>
          <p:cNvPr id="9" name="Table 8"/>
          <p:cNvGraphicFramePr>
            <a:graphicFrameLocks noGrp="1"/>
          </p:cNvGraphicFramePr>
          <p:nvPr>
            <p:extLst/>
          </p:nvPr>
        </p:nvGraphicFramePr>
        <p:xfrm>
          <a:off x="1842027" y="5279496"/>
          <a:ext cx="8980336" cy="628550"/>
        </p:xfrm>
        <a:graphic>
          <a:graphicData uri="http://schemas.openxmlformats.org/drawingml/2006/table">
            <a:tbl>
              <a:tblPr/>
              <a:tblGrid>
                <a:gridCol w="332330">
                  <a:extLst>
                    <a:ext uri="{9D8B030D-6E8A-4147-A177-3AD203B41FA5}">
                      <a16:colId xmlns:a16="http://schemas.microsoft.com/office/drawing/2014/main" val="3638072752"/>
                    </a:ext>
                  </a:extLst>
                </a:gridCol>
                <a:gridCol w="8648006">
                  <a:extLst>
                    <a:ext uri="{9D8B030D-6E8A-4147-A177-3AD203B41FA5}">
                      <a16:colId xmlns:a16="http://schemas.microsoft.com/office/drawing/2014/main" val="2167933320"/>
                    </a:ext>
                  </a:extLst>
                </a:gridCol>
              </a:tblGrid>
              <a:tr h="628550">
                <a:tc>
                  <a:txBody>
                    <a:bodyPr/>
                    <a:lstStyle/>
                    <a:p>
                      <a:r>
                        <a:rPr lang="en-GB" sz="1900" dirty="0"/>
                        <a:t>(f)</a:t>
                      </a:r>
                    </a:p>
                  </a:txBody>
                  <a:tcPr marL="0" marR="0" marT="0" marB="0">
                    <a:lnL>
                      <a:noFill/>
                    </a:lnL>
                    <a:lnR>
                      <a:noFill/>
                    </a:lnR>
                    <a:lnT>
                      <a:noFill/>
                    </a:lnT>
                    <a:lnB>
                      <a:noFill/>
                    </a:lnB>
                  </a:tcPr>
                </a:tc>
                <a:tc>
                  <a:txBody>
                    <a:bodyPr/>
                    <a:lstStyle/>
                    <a:p>
                      <a:r>
                        <a:rPr lang="en-US" sz="1900" dirty="0"/>
                        <a:t>respect the responsibility assigned to the relevant TSO in order to ensure system security, including as required by national legislation;</a:t>
                      </a:r>
                    </a:p>
                  </a:txBody>
                  <a:tcPr marL="0" marR="0" marT="0" marB="0">
                    <a:lnL>
                      <a:noFill/>
                    </a:lnL>
                    <a:lnR>
                      <a:noFill/>
                    </a:lnR>
                    <a:lnT>
                      <a:noFill/>
                    </a:lnT>
                    <a:lnB>
                      <a:noFill/>
                    </a:lnB>
                  </a:tcPr>
                </a:tc>
                <a:extLst>
                  <a:ext uri="{0D108BD9-81ED-4DB2-BD59-A6C34878D82A}">
                    <a16:rowId xmlns:a16="http://schemas.microsoft.com/office/drawing/2014/main" val="4197145729"/>
                  </a:ext>
                </a:extLst>
              </a:tr>
            </a:tbl>
          </a:graphicData>
        </a:graphic>
      </p:graphicFrame>
      <p:graphicFrame>
        <p:nvGraphicFramePr>
          <p:cNvPr id="12" name="Table 11"/>
          <p:cNvGraphicFramePr>
            <a:graphicFrameLocks noGrp="1"/>
          </p:cNvGraphicFramePr>
          <p:nvPr>
            <p:extLst/>
          </p:nvPr>
        </p:nvGraphicFramePr>
        <p:xfrm>
          <a:off x="1842027" y="2023852"/>
          <a:ext cx="8980337" cy="248806"/>
        </p:xfrm>
        <a:graphic>
          <a:graphicData uri="http://schemas.openxmlformats.org/drawingml/2006/table">
            <a:tbl>
              <a:tblPr/>
              <a:tblGrid>
                <a:gridCol w="359213">
                  <a:extLst>
                    <a:ext uri="{9D8B030D-6E8A-4147-A177-3AD203B41FA5}">
                      <a16:colId xmlns:a16="http://schemas.microsoft.com/office/drawing/2014/main" val="2483214693"/>
                    </a:ext>
                  </a:extLst>
                </a:gridCol>
                <a:gridCol w="8621124">
                  <a:extLst>
                    <a:ext uri="{9D8B030D-6E8A-4147-A177-3AD203B41FA5}">
                      <a16:colId xmlns:a16="http://schemas.microsoft.com/office/drawing/2014/main" val="213258393"/>
                    </a:ext>
                  </a:extLst>
                </a:gridCol>
              </a:tblGrid>
              <a:tr h="248806">
                <a:tc>
                  <a:txBody>
                    <a:bodyPr/>
                    <a:lstStyle/>
                    <a:p>
                      <a:r>
                        <a:rPr lang="en-GB" sz="1600" dirty="0"/>
                        <a:t>(a)</a:t>
                      </a:r>
                    </a:p>
                  </a:txBody>
                  <a:tcPr marL="0" marR="0" marT="0" marB="0">
                    <a:lnL>
                      <a:noFill/>
                    </a:lnL>
                    <a:lnR>
                      <a:noFill/>
                    </a:lnR>
                    <a:lnT>
                      <a:noFill/>
                    </a:lnT>
                    <a:lnB>
                      <a:noFill/>
                    </a:lnB>
                  </a:tcPr>
                </a:tc>
                <a:tc>
                  <a:txBody>
                    <a:bodyPr/>
                    <a:lstStyle/>
                    <a:p>
                      <a:r>
                        <a:rPr lang="en-US" sz="1600" dirty="0"/>
                        <a:t>apply the principles of proportionality and non-discrimination;</a:t>
                      </a:r>
                    </a:p>
                  </a:txBody>
                  <a:tcPr marL="0" marR="0" marT="0" marB="0">
                    <a:lnL>
                      <a:noFill/>
                    </a:lnL>
                    <a:lnR>
                      <a:noFill/>
                    </a:lnR>
                    <a:lnT>
                      <a:noFill/>
                    </a:lnT>
                    <a:lnB>
                      <a:noFill/>
                    </a:lnB>
                  </a:tcPr>
                </a:tc>
                <a:extLst>
                  <a:ext uri="{0D108BD9-81ED-4DB2-BD59-A6C34878D82A}">
                    <a16:rowId xmlns:a16="http://schemas.microsoft.com/office/drawing/2014/main" val="1250981706"/>
                  </a:ext>
                </a:extLst>
              </a:tr>
            </a:tbl>
          </a:graphicData>
        </a:graphic>
      </p:graphicFrame>
      <p:graphicFrame>
        <p:nvGraphicFramePr>
          <p:cNvPr id="13" name="Table 12"/>
          <p:cNvGraphicFramePr>
            <a:graphicFrameLocks noGrp="1"/>
          </p:cNvGraphicFramePr>
          <p:nvPr>
            <p:extLst/>
          </p:nvPr>
        </p:nvGraphicFramePr>
        <p:xfrm>
          <a:off x="1842026" y="2548537"/>
          <a:ext cx="8980337" cy="248806"/>
        </p:xfrm>
        <a:graphic>
          <a:graphicData uri="http://schemas.openxmlformats.org/drawingml/2006/table">
            <a:tbl>
              <a:tblPr/>
              <a:tblGrid>
                <a:gridCol w="359213">
                  <a:extLst>
                    <a:ext uri="{9D8B030D-6E8A-4147-A177-3AD203B41FA5}">
                      <a16:colId xmlns:a16="http://schemas.microsoft.com/office/drawing/2014/main" val="3014433641"/>
                    </a:ext>
                  </a:extLst>
                </a:gridCol>
                <a:gridCol w="8621124">
                  <a:extLst>
                    <a:ext uri="{9D8B030D-6E8A-4147-A177-3AD203B41FA5}">
                      <a16:colId xmlns:a16="http://schemas.microsoft.com/office/drawing/2014/main" val="2587515824"/>
                    </a:ext>
                  </a:extLst>
                </a:gridCol>
              </a:tblGrid>
              <a:tr h="248806">
                <a:tc>
                  <a:txBody>
                    <a:bodyPr/>
                    <a:lstStyle/>
                    <a:p>
                      <a:r>
                        <a:rPr lang="en-GB" sz="1600" dirty="0"/>
                        <a:t>(b)</a:t>
                      </a:r>
                    </a:p>
                  </a:txBody>
                  <a:tcPr marL="0" marR="0" marT="0" marB="0">
                    <a:lnL>
                      <a:noFill/>
                    </a:lnL>
                    <a:lnR>
                      <a:noFill/>
                    </a:lnR>
                    <a:lnT>
                      <a:noFill/>
                    </a:lnT>
                    <a:lnB>
                      <a:noFill/>
                    </a:lnB>
                  </a:tcPr>
                </a:tc>
                <a:tc>
                  <a:txBody>
                    <a:bodyPr/>
                    <a:lstStyle/>
                    <a:p>
                      <a:r>
                        <a:rPr lang="en-GB" sz="1600" dirty="0"/>
                        <a:t>ensure transparency;</a:t>
                      </a:r>
                    </a:p>
                  </a:txBody>
                  <a:tcPr marL="0" marR="0" marT="0" marB="0">
                    <a:lnL>
                      <a:noFill/>
                    </a:lnL>
                    <a:lnR>
                      <a:noFill/>
                    </a:lnR>
                    <a:lnT>
                      <a:noFill/>
                    </a:lnT>
                    <a:lnB>
                      <a:noFill/>
                    </a:lnB>
                  </a:tcPr>
                </a:tc>
                <a:extLst>
                  <a:ext uri="{0D108BD9-81ED-4DB2-BD59-A6C34878D82A}">
                    <a16:rowId xmlns:a16="http://schemas.microsoft.com/office/drawing/2014/main" val="2336420152"/>
                  </a:ext>
                </a:extLst>
              </a:tr>
            </a:tbl>
          </a:graphicData>
        </a:graphic>
      </p:graphicFrame>
      <p:graphicFrame>
        <p:nvGraphicFramePr>
          <p:cNvPr id="14" name="Table 13"/>
          <p:cNvGraphicFramePr>
            <a:graphicFrameLocks noGrp="1"/>
          </p:cNvGraphicFramePr>
          <p:nvPr>
            <p:extLst/>
          </p:nvPr>
        </p:nvGraphicFramePr>
        <p:xfrm>
          <a:off x="1842027" y="3074981"/>
          <a:ext cx="8980337" cy="497612"/>
        </p:xfrm>
        <a:graphic>
          <a:graphicData uri="http://schemas.openxmlformats.org/drawingml/2006/table">
            <a:tbl>
              <a:tblPr/>
              <a:tblGrid>
                <a:gridCol w="359213">
                  <a:extLst>
                    <a:ext uri="{9D8B030D-6E8A-4147-A177-3AD203B41FA5}">
                      <a16:colId xmlns:a16="http://schemas.microsoft.com/office/drawing/2014/main" val="2170235453"/>
                    </a:ext>
                  </a:extLst>
                </a:gridCol>
                <a:gridCol w="8621124">
                  <a:extLst>
                    <a:ext uri="{9D8B030D-6E8A-4147-A177-3AD203B41FA5}">
                      <a16:colId xmlns:a16="http://schemas.microsoft.com/office/drawing/2014/main" val="2849080222"/>
                    </a:ext>
                  </a:extLst>
                </a:gridCol>
              </a:tblGrid>
              <a:tr h="497612">
                <a:tc>
                  <a:txBody>
                    <a:bodyPr/>
                    <a:lstStyle/>
                    <a:p>
                      <a:r>
                        <a:rPr lang="en-GB" sz="1600" dirty="0"/>
                        <a:t>(c)</a:t>
                      </a:r>
                    </a:p>
                  </a:txBody>
                  <a:tcPr marL="0" marR="0" marT="0" marB="0">
                    <a:lnL>
                      <a:noFill/>
                    </a:lnL>
                    <a:lnR>
                      <a:noFill/>
                    </a:lnR>
                    <a:lnT>
                      <a:noFill/>
                    </a:lnT>
                    <a:lnB>
                      <a:noFill/>
                    </a:lnB>
                  </a:tcPr>
                </a:tc>
                <a:tc>
                  <a:txBody>
                    <a:bodyPr/>
                    <a:lstStyle/>
                    <a:p>
                      <a:r>
                        <a:rPr lang="en-US" sz="1600" dirty="0"/>
                        <a:t>apply the principle of optimisation between the highest overall efficiency and lowest total costs for all parties involved;</a:t>
                      </a:r>
                    </a:p>
                  </a:txBody>
                  <a:tcPr marL="0" marR="0" marT="0" marB="0">
                    <a:lnL>
                      <a:noFill/>
                    </a:lnL>
                    <a:lnR>
                      <a:noFill/>
                    </a:lnR>
                    <a:lnT>
                      <a:noFill/>
                    </a:lnT>
                    <a:lnB>
                      <a:noFill/>
                    </a:lnB>
                  </a:tcPr>
                </a:tc>
                <a:extLst>
                  <a:ext uri="{0D108BD9-81ED-4DB2-BD59-A6C34878D82A}">
                    <a16:rowId xmlns:a16="http://schemas.microsoft.com/office/drawing/2014/main" val="639489865"/>
                  </a:ext>
                </a:extLst>
              </a:tr>
            </a:tbl>
          </a:graphicData>
        </a:graphic>
      </p:graphicFrame>
      <p:sp>
        <p:nvSpPr>
          <p:cNvPr id="15" name="Rectangle 1"/>
          <p:cNvSpPr>
            <a:spLocks noChangeArrowheads="1"/>
          </p:cNvSpPr>
          <p:nvPr/>
        </p:nvSpPr>
        <p:spPr bwMode="auto">
          <a:xfrm>
            <a:off x="1606552" y="1193798"/>
            <a:ext cx="9088165" cy="586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2935" tIns="41468" rIns="82935" bIns="41468" numCol="1" anchor="ctr" anchorCtr="0" compatLnSpc="1">
            <a:prstTxWarp prst="textNoShape">
              <a:avLst/>
            </a:prstTxWarp>
            <a:spAutoFit/>
          </a:bodyPr>
          <a:lstStyle/>
          <a:p>
            <a:pPr defTabSz="829361" eaLnBrk="0" fontAlgn="base" hangingPunct="0">
              <a:spcBef>
                <a:spcPct val="0"/>
              </a:spcBef>
              <a:spcAft>
                <a:spcPct val="0"/>
              </a:spcAft>
            </a:pPr>
            <a:r>
              <a:rPr lang="en-US" altLang="en-US" sz="1633" dirty="0">
                <a:latin typeface="Arial" panose="020B0604020202020204" pitchFamily="34" charset="0"/>
              </a:rPr>
              <a:t>2.   When applying this Regulation, Member States, relevant regulatory authorities, and system operators shall:</a:t>
            </a:r>
          </a:p>
        </p:txBody>
      </p:sp>
    </p:spTree>
    <p:extLst>
      <p:ext uri="{BB962C8B-B14F-4D97-AF65-F5344CB8AC3E}">
        <p14:creationId xmlns:p14="http://schemas.microsoft.com/office/powerpoint/2010/main" val="10597161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EBGL Objectives</a:t>
            </a:r>
            <a:endParaRPr lang="en-GB" dirty="0"/>
          </a:p>
        </p:txBody>
      </p:sp>
      <p:sp>
        <p:nvSpPr>
          <p:cNvPr id="4" name="Slide Number Placeholder 3"/>
          <p:cNvSpPr>
            <a:spLocks noGrp="1"/>
          </p:cNvSpPr>
          <p:nvPr>
            <p:ph type="sldNum" sz="quarter" idx="4294967295"/>
          </p:nvPr>
        </p:nvSpPr>
        <p:spPr>
          <a:xfrm>
            <a:off x="0" y="6443663"/>
            <a:ext cx="1579563" cy="153987"/>
          </a:xfrm>
        </p:spPr>
        <p:txBody>
          <a:bodyPr/>
          <a:lstStyle/>
          <a:p>
            <a:fld id="{183C6C5D-E533-49CA-B0EE-FC3E24E254C3}" type="slidenum">
              <a:rPr lang="en-GB" smtClean="0"/>
              <a:pPr/>
              <a:t>39</a:t>
            </a:fld>
            <a:endParaRPr lang="en-GB" dirty="0"/>
          </a:p>
        </p:txBody>
      </p:sp>
      <p:sp>
        <p:nvSpPr>
          <p:cNvPr id="6" name="Content Placeholder 4"/>
          <p:cNvSpPr>
            <a:spLocks noGrp="1"/>
          </p:cNvSpPr>
          <p:nvPr>
            <p:ph sz="quarter" idx="4294967295"/>
          </p:nvPr>
        </p:nvSpPr>
        <p:spPr>
          <a:xfrm>
            <a:off x="317535" y="3557658"/>
            <a:ext cx="8978900" cy="2320925"/>
          </a:xfrm>
        </p:spPr>
        <p:txBody>
          <a:bodyPr/>
          <a:lstStyle/>
          <a:p>
            <a:pPr marL="0"/>
            <a:r>
              <a:rPr lang="en-GB" b="1" dirty="0" smtClean="0"/>
              <a:t>Summary</a:t>
            </a:r>
          </a:p>
          <a:p>
            <a:r>
              <a:rPr lang="en-GB" dirty="0" smtClean="0"/>
              <a:t>P375 is consistent with EBGL Objectives</a:t>
            </a:r>
          </a:p>
          <a:p>
            <a:r>
              <a:rPr lang="en-GB" dirty="0" smtClean="0"/>
              <a:t>Fosters effective competition, and supports aggregators and storage coming to market</a:t>
            </a:r>
            <a:endParaRPr lang="en-GB" dirty="0"/>
          </a:p>
        </p:txBody>
      </p:sp>
      <p:graphicFrame>
        <p:nvGraphicFramePr>
          <p:cNvPr id="7" name="Table 6"/>
          <p:cNvGraphicFramePr>
            <a:graphicFrameLocks noGrp="1"/>
          </p:cNvGraphicFramePr>
          <p:nvPr>
            <p:extLst/>
          </p:nvPr>
        </p:nvGraphicFramePr>
        <p:xfrm>
          <a:off x="1606553" y="1199279"/>
          <a:ext cx="8980337" cy="248806"/>
        </p:xfrm>
        <a:graphic>
          <a:graphicData uri="http://schemas.openxmlformats.org/drawingml/2006/table">
            <a:tbl>
              <a:tblPr/>
              <a:tblGrid>
                <a:gridCol w="359213">
                  <a:extLst>
                    <a:ext uri="{9D8B030D-6E8A-4147-A177-3AD203B41FA5}">
                      <a16:colId xmlns:a16="http://schemas.microsoft.com/office/drawing/2014/main" val="944346207"/>
                    </a:ext>
                  </a:extLst>
                </a:gridCol>
                <a:gridCol w="8621124">
                  <a:extLst>
                    <a:ext uri="{9D8B030D-6E8A-4147-A177-3AD203B41FA5}">
                      <a16:colId xmlns:a16="http://schemas.microsoft.com/office/drawing/2014/main" val="1984265133"/>
                    </a:ext>
                  </a:extLst>
                </a:gridCol>
              </a:tblGrid>
              <a:tr h="248806">
                <a:tc>
                  <a:txBody>
                    <a:bodyPr/>
                    <a:lstStyle/>
                    <a:p>
                      <a:r>
                        <a:rPr lang="en-GB" sz="1600" dirty="0"/>
                        <a:t>(g)</a:t>
                      </a:r>
                    </a:p>
                  </a:txBody>
                  <a:tcPr marL="0" marR="0" marT="0" marB="0">
                    <a:lnL>
                      <a:noFill/>
                    </a:lnL>
                    <a:lnR>
                      <a:noFill/>
                    </a:lnR>
                    <a:lnT>
                      <a:noFill/>
                    </a:lnT>
                    <a:lnB>
                      <a:noFill/>
                    </a:lnB>
                  </a:tcPr>
                </a:tc>
                <a:tc>
                  <a:txBody>
                    <a:bodyPr/>
                    <a:lstStyle/>
                    <a:p>
                      <a:r>
                        <a:rPr lang="en-US" sz="1600" dirty="0"/>
                        <a:t>consult with relevant DSOs and take account of potential impacts on their system;</a:t>
                      </a:r>
                    </a:p>
                  </a:txBody>
                  <a:tcPr marL="0" marR="0" marT="0" marB="0">
                    <a:lnL>
                      <a:noFill/>
                    </a:lnL>
                    <a:lnR>
                      <a:noFill/>
                    </a:lnR>
                    <a:lnT>
                      <a:noFill/>
                    </a:lnT>
                    <a:lnB>
                      <a:noFill/>
                    </a:lnB>
                  </a:tcPr>
                </a:tc>
                <a:extLst>
                  <a:ext uri="{0D108BD9-81ED-4DB2-BD59-A6C34878D82A}">
                    <a16:rowId xmlns:a16="http://schemas.microsoft.com/office/drawing/2014/main" val="304159705"/>
                  </a:ext>
                </a:extLst>
              </a:tr>
            </a:tbl>
          </a:graphicData>
        </a:graphic>
      </p:graphicFrame>
      <p:graphicFrame>
        <p:nvGraphicFramePr>
          <p:cNvPr id="8" name="Table 7"/>
          <p:cNvGraphicFramePr>
            <a:graphicFrameLocks noGrp="1"/>
          </p:cNvGraphicFramePr>
          <p:nvPr>
            <p:extLst/>
          </p:nvPr>
        </p:nvGraphicFramePr>
        <p:xfrm>
          <a:off x="1606553" y="1911720"/>
          <a:ext cx="8980337" cy="248806"/>
        </p:xfrm>
        <a:graphic>
          <a:graphicData uri="http://schemas.openxmlformats.org/drawingml/2006/table">
            <a:tbl>
              <a:tblPr/>
              <a:tblGrid>
                <a:gridCol w="359213">
                  <a:extLst>
                    <a:ext uri="{9D8B030D-6E8A-4147-A177-3AD203B41FA5}">
                      <a16:colId xmlns:a16="http://schemas.microsoft.com/office/drawing/2014/main" val="3449840256"/>
                    </a:ext>
                  </a:extLst>
                </a:gridCol>
                <a:gridCol w="8621124">
                  <a:extLst>
                    <a:ext uri="{9D8B030D-6E8A-4147-A177-3AD203B41FA5}">
                      <a16:colId xmlns:a16="http://schemas.microsoft.com/office/drawing/2014/main" val="338621077"/>
                    </a:ext>
                  </a:extLst>
                </a:gridCol>
              </a:tblGrid>
              <a:tr h="248806">
                <a:tc>
                  <a:txBody>
                    <a:bodyPr/>
                    <a:lstStyle/>
                    <a:p>
                      <a:r>
                        <a:rPr lang="en-GB" sz="1600" dirty="0"/>
                        <a:t>(h)</a:t>
                      </a:r>
                    </a:p>
                  </a:txBody>
                  <a:tcPr marL="0" marR="0" marT="0" marB="0">
                    <a:lnL>
                      <a:noFill/>
                    </a:lnL>
                    <a:lnR>
                      <a:noFill/>
                    </a:lnR>
                    <a:lnT>
                      <a:noFill/>
                    </a:lnT>
                    <a:lnB>
                      <a:noFill/>
                    </a:lnB>
                  </a:tcPr>
                </a:tc>
                <a:tc>
                  <a:txBody>
                    <a:bodyPr/>
                    <a:lstStyle/>
                    <a:p>
                      <a:r>
                        <a:rPr lang="en-US" sz="1600" dirty="0"/>
                        <a:t>take into consideration agreed European standards and technical specifications.</a:t>
                      </a:r>
                    </a:p>
                  </a:txBody>
                  <a:tcPr marL="0" marR="0" marT="0" marB="0">
                    <a:lnL>
                      <a:noFill/>
                    </a:lnL>
                    <a:lnR>
                      <a:noFill/>
                    </a:lnR>
                    <a:lnT>
                      <a:noFill/>
                    </a:lnT>
                    <a:lnB>
                      <a:noFill/>
                    </a:lnB>
                  </a:tcPr>
                </a:tc>
                <a:extLst>
                  <a:ext uri="{0D108BD9-81ED-4DB2-BD59-A6C34878D82A}">
                    <a16:rowId xmlns:a16="http://schemas.microsoft.com/office/drawing/2014/main" val="4238657579"/>
                  </a:ext>
                </a:extLst>
              </a:tr>
            </a:tbl>
          </a:graphicData>
        </a:graphic>
      </p:graphicFrame>
    </p:spTree>
    <p:extLst>
      <p:ext uri="{BB962C8B-B14F-4D97-AF65-F5344CB8AC3E}">
        <p14:creationId xmlns:p14="http://schemas.microsoft.com/office/powerpoint/2010/main" val="42404625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Overview</a:t>
            </a:r>
            <a:endParaRPr lang="en-GB" dirty="0"/>
          </a:p>
        </p:txBody>
      </p:sp>
      <p:sp>
        <p:nvSpPr>
          <p:cNvPr id="3" name="Text Placeholder 2"/>
          <p:cNvSpPr>
            <a:spLocks noGrp="1"/>
          </p:cNvSpPr>
          <p:nvPr>
            <p:ph type="body" sz="quarter" idx="10"/>
          </p:nvPr>
        </p:nvSpPr>
        <p:spPr/>
        <p:txBody>
          <a:bodyPr/>
          <a:lstStyle/>
          <a:p>
            <a:pPr marL="293451" indent="-285750">
              <a:spcBef>
                <a:spcPts val="600"/>
              </a:spcBef>
              <a:spcAft>
                <a:spcPts val="600"/>
              </a:spcAft>
              <a:buFont typeface="Arial" panose="020B0604020202020204" pitchFamily="34" charset="0"/>
              <a:buChar char="•"/>
            </a:pPr>
            <a:r>
              <a:rPr lang="en-GB" sz="2000" dirty="0" smtClean="0"/>
              <a:t>All nine respondents were generally in support</a:t>
            </a:r>
            <a:endParaRPr lang="en-GB" sz="2000" dirty="0"/>
          </a:p>
          <a:p>
            <a:pPr marL="293451" indent="-285750">
              <a:spcBef>
                <a:spcPts val="600"/>
              </a:spcBef>
              <a:spcAft>
                <a:spcPts val="600"/>
              </a:spcAft>
              <a:buFont typeface="Arial" panose="020B0604020202020204" pitchFamily="34" charset="0"/>
              <a:buChar char="•"/>
            </a:pPr>
            <a:r>
              <a:rPr lang="en-GB" sz="2000" dirty="0"/>
              <a:t>No major </a:t>
            </a:r>
            <a:r>
              <a:rPr lang="en-GB" sz="2000" dirty="0" smtClean="0"/>
              <a:t>issues, but some questions about legal text to resolve</a:t>
            </a:r>
          </a:p>
          <a:p>
            <a:pPr marL="293451" indent="-285750">
              <a:spcBef>
                <a:spcPts val="600"/>
              </a:spcBef>
              <a:spcAft>
                <a:spcPts val="600"/>
              </a:spcAft>
              <a:buFont typeface="Arial" panose="020B0604020202020204" pitchFamily="34" charset="0"/>
              <a:buChar char="•"/>
            </a:pPr>
            <a:r>
              <a:rPr lang="en-GB" sz="2000" dirty="0" smtClean="0"/>
              <a:t>Will review each question individually</a:t>
            </a:r>
            <a:endParaRPr lang="en-GB" sz="2000" dirty="0"/>
          </a:p>
          <a:p>
            <a:endParaRPr lang="en-GB" dirty="0"/>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4</a:t>
            </a:fld>
            <a:endParaRPr lang="en-US" dirty="0"/>
          </a:p>
        </p:txBody>
      </p:sp>
    </p:spTree>
    <p:extLst>
      <p:ext uri="{BB962C8B-B14F-4D97-AF65-F5344CB8AC3E}">
        <p14:creationId xmlns:p14="http://schemas.microsoft.com/office/powerpoint/2010/main" val="26841968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Next steps</a:t>
            </a:r>
            <a:endParaRPr lang="en-GB" dirty="0"/>
          </a:p>
        </p:txBody>
      </p:sp>
    </p:spTree>
    <p:extLst>
      <p:ext uri="{BB962C8B-B14F-4D97-AF65-F5344CB8AC3E}">
        <p14:creationId xmlns:p14="http://schemas.microsoft.com/office/powerpoint/2010/main" val="9014145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Any other business</a:t>
            </a:r>
            <a:endParaRPr lang="en-GB" dirty="0"/>
          </a:p>
        </p:txBody>
      </p:sp>
    </p:spTree>
    <p:extLst>
      <p:ext uri="{BB962C8B-B14F-4D97-AF65-F5344CB8AC3E}">
        <p14:creationId xmlns:p14="http://schemas.microsoft.com/office/powerpoint/2010/main" val="26885171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CE94DF6-49D9-46A3-BD2A-05BCF11007F1}"/>
              </a:ext>
            </a:extLst>
          </p:cNvPr>
          <p:cNvSpPr>
            <a:spLocks noGrp="1"/>
          </p:cNvSpPr>
          <p:nvPr>
            <p:ph type="ctrTitle"/>
          </p:nvPr>
        </p:nvSpPr>
        <p:spPr/>
        <p:txBody>
          <a:bodyPr/>
          <a:lstStyle/>
          <a:p>
            <a:endParaRPr lang="en-GB" dirty="0"/>
          </a:p>
        </p:txBody>
      </p:sp>
      <p:sp>
        <p:nvSpPr>
          <p:cNvPr id="5" name="Subtitle 4">
            <a:extLst>
              <a:ext uri="{FF2B5EF4-FFF2-40B4-BE49-F238E27FC236}">
                <a16:creationId xmlns:a16="http://schemas.microsoft.com/office/drawing/2014/main" id="{7C57F180-10C2-4CC9-A962-5A44F636AC97}"/>
              </a:ext>
            </a:extLst>
          </p:cNvPr>
          <p:cNvSpPr>
            <a:spLocks noGrp="1"/>
          </p:cNvSpPr>
          <p:nvPr>
            <p:ph type="subTitle" idx="1"/>
          </p:nvPr>
        </p:nvSpPr>
        <p:spPr/>
        <p:txBody>
          <a:bodyPr/>
          <a:lstStyle/>
          <a:p>
            <a:endParaRPr lang="en-GB" dirty="0"/>
          </a:p>
        </p:txBody>
      </p:sp>
      <p:sp>
        <p:nvSpPr>
          <p:cNvPr id="6" name="Text Placeholder 5">
            <a:extLst>
              <a:ext uri="{FF2B5EF4-FFF2-40B4-BE49-F238E27FC236}">
                <a16:creationId xmlns:a16="http://schemas.microsoft.com/office/drawing/2014/main" id="{31FD8731-6258-4112-8D0B-B32530EBDD7A}"/>
              </a:ext>
            </a:extLst>
          </p:cNvPr>
          <p:cNvSpPr>
            <a:spLocks noGrp="1"/>
          </p:cNvSpPr>
          <p:nvPr>
            <p:ph type="body" sz="quarter" idx="11"/>
          </p:nvPr>
        </p:nvSpPr>
        <p:spPr/>
        <p:txBody>
          <a:bodyPr/>
          <a:lstStyle/>
          <a:p>
            <a:endParaRPr lang="en-GB" dirty="0"/>
          </a:p>
        </p:txBody>
      </p:sp>
    </p:spTree>
    <p:extLst>
      <p:ext uri="{BB962C8B-B14F-4D97-AF65-F5344CB8AC3E}">
        <p14:creationId xmlns:p14="http://schemas.microsoft.com/office/powerpoint/2010/main" val="1054444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3085517"/>
            <a:ext cx="11468098" cy="1240823"/>
          </a:xfrm>
        </p:spPr>
        <p:txBody>
          <a:bodyPr/>
          <a:lstStyle/>
          <a:p>
            <a:r>
              <a:rPr lang="en-GB" dirty="0" smtClean="0"/>
              <a:t>Question one and two – costs for open data</a:t>
            </a:r>
            <a:endParaRPr lang="en-GB" dirty="0"/>
          </a:p>
        </p:txBody>
      </p:sp>
    </p:spTree>
    <p:extLst>
      <p:ext uri="{BB962C8B-B14F-4D97-AF65-F5344CB8AC3E}">
        <p14:creationId xmlns:p14="http://schemas.microsoft.com/office/powerpoint/2010/main" val="23370720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one and two</a:t>
            </a:r>
            <a:endParaRPr lang="en-GB" dirty="0"/>
          </a:p>
        </p:txBody>
      </p:sp>
      <p:sp>
        <p:nvSpPr>
          <p:cNvPr id="3" name="Text Placeholder 2"/>
          <p:cNvSpPr>
            <a:spLocks noGrp="1"/>
          </p:cNvSpPr>
          <p:nvPr>
            <p:ph type="body" sz="quarter" idx="10"/>
          </p:nvPr>
        </p:nvSpPr>
        <p:spPr>
          <a:xfrm>
            <a:off x="317092" y="880824"/>
            <a:ext cx="11557000" cy="5383497"/>
          </a:xfrm>
        </p:spPr>
        <p:txBody>
          <a:bodyPr>
            <a:normAutofit/>
          </a:bodyPr>
          <a:lstStyle/>
          <a:p>
            <a:r>
              <a:rPr lang="en-US" dirty="0"/>
              <a:t>Do you agree that there should be no cost associated with requesting data</a:t>
            </a:r>
            <a:r>
              <a:rPr lang="en-US" dirty="0" smtClean="0"/>
              <a:t>?</a:t>
            </a:r>
          </a:p>
          <a:p>
            <a:pPr marL="293451" indent="-285750">
              <a:buFont typeface="Arial" panose="020B0604020202020204" pitchFamily="34" charset="0"/>
              <a:buChar char="•"/>
            </a:pPr>
            <a:r>
              <a:rPr lang="en-US" b="0" kern="1200" spc="15" dirty="0" smtClean="0">
                <a:solidFill>
                  <a:srgbClr val="00008B"/>
                </a:solidFill>
                <a:latin typeface="Arial"/>
                <a:cs typeface="Arial"/>
              </a:rPr>
              <a:t>Yes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8</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No = 1</a:t>
            </a: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a:t>
            </a:r>
            <a:r>
              <a:rPr lang="en-US" b="0" kern="1200" spc="15" dirty="0" smtClean="0">
                <a:solidFill>
                  <a:srgbClr val="00008B"/>
                </a:solidFill>
                <a:latin typeface="Arial"/>
                <a:cs typeface="Arial"/>
              </a:rPr>
              <a:t>0</a:t>
            </a:r>
            <a:endParaRPr lang="en-US" b="0" kern="1200" spc="15" dirty="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r>
              <a:rPr lang="en-US" dirty="0"/>
              <a:t>Do you agree with the threshold for the cost of publishing?</a:t>
            </a:r>
          </a:p>
          <a:p>
            <a:pPr marL="293451" indent="-285750">
              <a:buFont typeface="Arial" panose="020B0604020202020204" pitchFamily="34" charset="0"/>
              <a:buChar char="•"/>
            </a:pPr>
            <a:r>
              <a:rPr lang="en-US" dirty="0"/>
              <a:t>Yes = </a:t>
            </a:r>
            <a:r>
              <a:rPr lang="en-US" dirty="0" smtClean="0"/>
              <a:t>7</a:t>
            </a:r>
            <a:endParaRPr lang="en-US" dirty="0"/>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No = 1</a:t>
            </a:r>
          </a:p>
          <a:p>
            <a:pPr marL="293451" lvl="1" indent="-285750" algn="l" rtl="0">
              <a:spcBef>
                <a:spcPts val="73"/>
              </a:spcBef>
              <a:buFont typeface="Arial" panose="020B0604020202020204" pitchFamily="34" charset="0"/>
              <a:buChar char="•"/>
            </a:pPr>
            <a:r>
              <a:rPr lang="en-US" b="0" kern="1200" spc="15" dirty="0">
                <a:solidFill>
                  <a:srgbClr val="00008B"/>
                </a:solidFill>
                <a:cs typeface="Arial"/>
              </a:rPr>
              <a:t>Neutral = </a:t>
            </a:r>
            <a:r>
              <a:rPr lang="en-US" b="0" kern="1200" spc="15" dirty="0" smtClean="0">
                <a:solidFill>
                  <a:srgbClr val="00008B"/>
                </a:solidFill>
                <a:cs typeface="Arial"/>
              </a:rPr>
              <a:t>1</a:t>
            </a:r>
            <a:endParaRPr lang="en-US" b="0" kern="1200" spc="15" dirty="0">
              <a:solidFill>
                <a:srgbClr val="00008B"/>
              </a:solidFil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US" b="0" kern="1200" spc="15" dirty="0" smtClean="0">
                <a:solidFill>
                  <a:srgbClr val="00008B"/>
                </a:solidFill>
                <a:latin typeface="Arial"/>
                <a:cs typeface="Arial"/>
              </a:rPr>
              <a:t>Points </a:t>
            </a:r>
            <a:r>
              <a:rPr lang="en-US" b="0" kern="1200" spc="15" dirty="0">
                <a:solidFill>
                  <a:srgbClr val="00008B"/>
                </a:solidFill>
                <a:latin typeface="Arial"/>
                <a:cs typeface="Arial"/>
              </a:rPr>
              <a:t>to </a:t>
            </a:r>
            <a:r>
              <a:rPr lang="en-US" b="0" kern="1200" spc="15" dirty="0" smtClean="0">
                <a:solidFill>
                  <a:srgbClr val="00008B"/>
                </a:solidFill>
                <a:latin typeface="Arial"/>
                <a:cs typeface="Arial"/>
              </a:rPr>
              <a:t>consider</a:t>
            </a: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Passing on of costs to consumers</a:t>
            </a:r>
          </a:p>
          <a:p>
            <a:pPr marL="644525" lvl="3" indent="-285750" algn="l" rtl="0">
              <a:spcBef>
                <a:spcPts val="73"/>
              </a:spcBef>
            </a:pPr>
            <a:r>
              <a:rPr lang="en-US" dirty="0" smtClean="0"/>
              <a:t>Potential gaining of commercial advantage</a:t>
            </a:r>
            <a:endParaRPr lang="en-US" dirty="0"/>
          </a:p>
          <a:p>
            <a:pPr marL="644525" lvl="3" indent="-285750" algn="l" rtl="0">
              <a:spcBef>
                <a:spcPts val="73"/>
              </a:spcBef>
            </a:pPr>
            <a:r>
              <a:rPr lang="en-GB" dirty="0" smtClean="0"/>
              <a:t>Industry could be funding one requester gaining an advantage</a:t>
            </a:r>
          </a:p>
          <a:p>
            <a:pPr lvl="3" indent="0" algn="l" rtl="0">
              <a:spcBef>
                <a:spcPts val="73"/>
              </a:spcBef>
              <a:buNone/>
            </a:pPr>
            <a:endParaRPr lang="en-GB" dirty="0"/>
          </a:p>
          <a:p>
            <a:pPr marL="433151" lvl="2" indent="-285750" algn="l" rtl="0">
              <a:spcBef>
                <a:spcPts val="73"/>
              </a:spcBef>
            </a:pPr>
            <a:r>
              <a:rPr lang="en-GB" b="0" kern="1200" spc="15" dirty="0" smtClean="0">
                <a:solidFill>
                  <a:srgbClr val="00008B"/>
                </a:solidFill>
                <a:latin typeface="Arial"/>
                <a:cs typeface="Arial"/>
              </a:rPr>
              <a:t>Recommendation – no further action required</a:t>
            </a:r>
          </a:p>
          <a:p>
            <a:pPr marL="644525" lvl="3" indent="-285750" algn="l" rtl="0">
              <a:spcBef>
                <a:spcPts val="73"/>
              </a:spcBef>
            </a:pPr>
            <a:r>
              <a:rPr lang="en-US" dirty="0"/>
              <a:t>Data sets will be published, so everyone will see the data</a:t>
            </a:r>
          </a:p>
          <a:p>
            <a:pPr marL="644525" lvl="3" indent="-285750" algn="l" rtl="0">
              <a:spcBef>
                <a:spcPts val="73"/>
              </a:spcBef>
            </a:pPr>
            <a:r>
              <a:rPr lang="en-US" dirty="0"/>
              <a:t>Things will ‘balance over time</a:t>
            </a:r>
          </a:p>
          <a:p>
            <a:pPr marL="644525" lvl="3" indent="-285750" algn="l" rtl="0">
              <a:spcBef>
                <a:spcPts val="73"/>
              </a:spcBef>
            </a:pPr>
            <a:r>
              <a:rPr lang="en-US" dirty="0"/>
              <a:t>There is a cap on cost to produce data sets</a:t>
            </a:r>
          </a:p>
          <a:p>
            <a:pPr marL="293451" lvl="1" indent="-285750" algn="l" rtl="0">
              <a:spcBef>
                <a:spcPts val="73"/>
              </a:spcBef>
              <a:buFont typeface="Arial" panose="020B0604020202020204" pitchFamily="34" charset="0"/>
              <a:buChar char="•"/>
            </a:pPr>
            <a:endParaRPr lang="en-US" b="0" kern="1200" spc="15" dirty="0" smtClean="0">
              <a:solidFill>
                <a:srgbClr val="00008B"/>
              </a:solidFill>
              <a:cs typeface="Arial"/>
            </a:endParaRPr>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6</a:t>
            </a:fld>
            <a:endParaRPr lang="en-US" dirty="0"/>
          </a:p>
        </p:txBody>
      </p:sp>
    </p:spTree>
    <p:extLst>
      <p:ext uri="{BB962C8B-B14F-4D97-AF65-F5344CB8AC3E}">
        <p14:creationId xmlns:p14="http://schemas.microsoft.com/office/powerpoint/2010/main" val="2857415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6" end="16"/>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7" end="1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one and two</a:t>
            </a:r>
            <a:endParaRPr lang="en-GB" dirty="0"/>
          </a:p>
        </p:txBody>
      </p:sp>
      <p:sp>
        <p:nvSpPr>
          <p:cNvPr id="3" name="Text Placeholder 2"/>
          <p:cNvSpPr>
            <a:spLocks noGrp="1"/>
          </p:cNvSpPr>
          <p:nvPr>
            <p:ph type="body" sz="quarter" idx="10"/>
          </p:nvPr>
        </p:nvSpPr>
        <p:spPr>
          <a:xfrm>
            <a:off x="317092" y="880824"/>
            <a:ext cx="11557000" cy="5383497"/>
          </a:xfrm>
        </p:spPr>
        <p:txBody>
          <a:bodyPr>
            <a:normAutofit/>
          </a:bodyPr>
          <a:lstStyle/>
          <a:p>
            <a:pPr lvl="3" indent="0" algn="l" rtl="0">
              <a:spcBef>
                <a:spcPts val="73"/>
              </a:spcBef>
              <a:buNone/>
            </a:pPr>
            <a:endParaRPr lang="en-GB" dirty="0"/>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Costs could be a barrier</a:t>
            </a:r>
            <a:endParaRPr lang="en-US" b="0" kern="1200" spc="15" dirty="0">
              <a:solidFill>
                <a:srgbClr val="00008B"/>
              </a:solidFill>
              <a:cs typeface="Arial"/>
            </a:endParaRPr>
          </a:p>
          <a:p>
            <a:pPr marL="644525" lvl="3" indent="-285750" algn="l" rtl="0">
              <a:spcBef>
                <a:spcPts val="73"/>
              </a:spcBef>
            </a:pPr>
            <a:r>
              <a:rPr lang="en-US" dirty="0" smtClean="0"/>
              <a:t>May stifle innovation</a:t>
            </a:r>
            <a:endParaRPr lang="en-US" dirty="0"/>
          </a:p>
          <a:p>
            <a:pPr marL="644525" lvl="3" indent="-285750" algn="l" rtl="0">
              <a:spcBef>
                <a:spcPts val="73"/>
              </a:spcBef>
            </a:pPr>
            <a:r>
              <a:rPr lang="en-GB" dirty="0" smtClean="0"/>
              <a:t>Could be a barrier to new entry</a:t>
            </a:r>
            <a:endParaRPr lang="en-GB" dirty="0"/>
          </a:p>
          <a:p>
            <a:pPr marL="433151" lvl="2" indent="-285750" algn="l" rtl="0">
              <a:spcBef>
                <a:spcPts val="73"/>
              </a:spcBef>
            </a:pPr>
            <a:endParaRPr lang="en-GB" kern="1200" spc="15" dirty="0" smtClean="0">
              <a:solidFill>
                <a:srgbClr val="00008B"/>
              </a:solidFill>
              <a:cs typeface="Arial"/>
            </a:endParaRPr>
          </a:p>
          <a:p>
            <a:pPr marL="433151" lvl="2" indent="-285750" algn="l" rtl="0">
              <a:spcBef>
                <a:spcPts val="73"/>
              </a:spcBef>
            </a:pPr>
            <a:r>
              <a:rPr lang="en-GB" kern="1200" spc="15" dirty="0" smtClean="0">
                <a:solidFill>
                  <a:srgbClr val="00008B"/>
                </a:solidFill>
                <a:cs typeface="Arial"/>
              </a:rPr>
              <a:t>Recommendation </a:t>
            </a:r>
            <a:r>
              <a:rPr lang="en-GB" kern="1200" spc="15" dirty="0">
                <a:solidFill>
                  <a:srgbClr val="00008B"/>
                </a:solidFill>
                <a:cs typeface="Arial"/>
              </a:rPr>
              <a:t>– no further action </a:t>
            </a:r>
            <a:r>
              <a:rPr lang="en-GB" kern="1200" spc="15" dirty="0" smtClean="0">
                <a:solidFill>
                  <a:srgbClr val="00008B"/>
                </a:solidFill>
                <a:cs typeface="Arial"/>
              </a:rPr>
              <a:t>required – the Workgroup has recognised this already and feel that there needs to be a balance</a:t>
            </a:r>
            <a:endParaRPr lang="en-US" dirty="0"/>
          </a:p>
          <a:p>
            <a:pPr marL="433151" lvl="2" indent="-285750" algn="l" rtl="0">
              <a:spcBef>
                <a:spcPts val="73"/>
              </a:spcBef>
            </a:pP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cs typeface="Arial"/>
              </a:rPr>
              <a:t>Longer term solution</a:t>
            </a:r>
            <a:endParaRPr lang="en-US" b="0" kern="1200" spc="15" dirty="0">
              <a:solidFill>
                <a:srgbClr val="00008B"/>
              </a:solidFill>
              <a:cs typeface="Arial"/>
            </a:endParaRPr>
          </a:p>
          <a:p>
            <a:pPr marL="644525" lvl="3" indent="-285750" algn="l" rtl="0">
              <a:spcBef>
                <a:spcPts val="73"/>
              </a:spcBef>
            </a:pPr>
            <a:r>
              <a:rPr lang="en-US" dirty="0" smtClean="0"/>
              <a:t>Moving to an online website will make data more accessible and costs will change</a:t>
            </a:r>
            <a:endParaRPr lang="en-US" dirty="0"/>
          </a:p>
          <a:p>
            <a:pPr marL="433151" lvl="2" indent="-285750" algn="l" rtl="0">
              <a:spcBef>
                <a:spcPts val="73"/>
              </a:spcBef>
            </a:pPr>
            <a:endParaRPr lang="en-GB" kern="1200" spc="15" dirty="0">
              <a:solidFill>
                <a:srgbClr val="00008B"/>
              </a:solidFill>
              <a:cs typeface="Arial"/>
            </a:endParaRPr>
          </a:p>
          <a:p>
            <a:pPr marL="433151" lvl="2" indent="-285750" algn="l" rtl="0">
              <a:spcBef>
                <a:spcPts val="73"/>
              </a:spcBef>
            </a:pPr>
            <a:r>
              <a:rPr lang="en-GB" kern="1200" spc="15" dirty="0">
                <a:solidFill>
                  <a:srgbClr val="00008B"/>
                </a:solidFill>
                <a:cs typeface="Arial"/>
              </a:rPr>
              <a:t>Recommendation – no further action required </a:t>
            </a:r>
            <a:r>
              <a:rPr lang="en-GB" kern="1200" spc="15" dirty="0" smtClean="0">
                <a:solidFill>
                  <a:srgbClr val="00008B"/>
                </a:solidFill>
                <a:cs typeface="Arial"/>
              </a:rPr>
              <a:t>as we’re working on a long term solution</a:t>
            </a:r>
            <a:endParaRPr lang="en-US" dirty="0"/>
          </a:p>
          <a:p>
            <a:pPr marL="433151" lvl="2" indent="-285750" algn="l" rtl="0">
              <a:spcBef>
                <a:spcPts val="73"/>
              </a:spcBef>
            </a:pPr>
            <a:endParaRPr lang="en-US" b="0" kern="1200" spc="15" dirty="0" smtClean="0">
              <a:solidFill>
                <a:srgbClr val="00008B"/>
              </a:solidFill>
              <a:latin typeface="Aria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461335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1952" y="2126290"/>
            <a:ext cx="11468098" cy="2605420"/>
          </a:xfrm>
        </p:spPr>
        <p:txBody>
          <a:bodyPr/>
          <a:lstStyle/>
          <a:p>
            <a:r>
              <a:rPr lang="en-GB" dirty="0" smtClean="0"/>
              <a:t>Question three – alterative </a:t>
            </a:r>
            <a:r>
              <a:rPr lang="en-GB" dirty="0" smtClean="0"/>
              <a:t>modifications</a:t>
            </a:r>
            <a:r>
              <a:rPr lang="en-GB" dirty="0" smtClean="0"/>
              <a:t>?</a:t>
            </a:r>
            <a:endParaRPr lang="en-GB" dirty="0"/>
          </a:p>
        </p:txBody>
      </p:sp>
    </p:spTree>
    <p:extLst>
      <p:ext uri="{BB962C8B-B14F-4D97-AF65-F5344CB8AC3E}">
        <p14:creationId xmlns:p14="http://schemas.microsoft.com/office/powerpoint/2010/main" val="39626202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 two</a:t>
            </a:r>
            <a:endParaRPr lang="en-GB" dirty="0"/>
          </a:p>
        </p:txBody>
      </p:sp>
      <p:sp>
        <p:nvSpPr>
          <p:cNvPr id="3" name="Text Placeholder 2"/>
          <p:cNvSpPr>
            <a:spLocks noGrp="1"/>
          </p:cNvSpPr>
          <p:nvPr>
            <p:ph type="body" sz="quarter" idx="10"/>
          </p:nvPr>
        </p:nvSpPr>
        <p:spPr>
          <a:xfrm>
            <a:off x="317092" y="894473"/>
            <a:ext cx="11557000" cy="5083200"/>
          </a:xfrm>
        </p:spPr>
        <p:txBody>
          <a:bodyPr>
            <a:normAutofit/>
          </a:bodyPr>
          <a:lstStyle/>
          <a:p>
            <a:r>
              <a:rPr lang="en-US" dirty="0"/>
              <a:t>Do you agree with the Workgroup that there are no potential Alternative Modifications within the scope of P398 which would better facilitate the Applicable BSC Objectives?</a:t>
            </a:r>
            <a:endParaRPr lang="en-US" dirty="0" smtClean="0"/>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Yes = </a:t>
            </a:r>
            <a:r>
              <a:rPr lang="en-US" b="0" kern="1200" spc="15" dirty="0">
                <a:solidFill>
                  <a:srgbClr val="00008B"/>
                </a:solidFill>
                <a:latin typeface="Arial"/>
                <a:cs typeface="Arial"/>
              </a:rPr>
              <a:t>8</a:t>
            </a:r>
            <a:endParaRPr lang="en-US" b="0" kern="1200" spc="15" dirty="0" smtClean="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smtClean="0">
                <a:solidFill>
                  <a:srgbClr val="00008B"/>
                </a:solidFill>
                <a:latin typeface="Arial"/>
                <a:cs typeface="Arial"/>
              </a:rPr>
              <a:t>No </a:t>
            </a:r>
            <a:r>
              <a:rPr lang="en-US" b="0" kern="1200" spc="15" dirty="0">
                <a:solidFill>
                  <a:srgbClr val="00008B"/>
                </a:solidFill>
                <a:latin typeface="Arial"/>
                <a:cs typeface="Arial"/>
              </a:rPr>
              <a:t>= </a:t>
            </a:r>
            <a:r>
              <a:rPr lang="en-US" b="0" kern="1200" spc="15" dirty="0" smtClean="0">
                <a:solidFill>
                  <a:srgbClr val="00008B"/>
                </a:solidFill>
                <a:latin typeface="Arial"/>
                <a:cs typeface="Arial"/>
              </a:rPr>
              <a:t>0</a:t>
            </a:r>
            <a:endParaRPr lang="en-US" b="0" kern="1200" spc="15" dirty="0">
              <a:solidFill>
                <a:srgbClr val="00008B"/>
              </a:solidFill>
              <a:latin typeface="Arial"/>
              <a:cs typeface="Arial"/>
            </a:endParaRPr>
          </a:p>
          <a:p>
            <a:pPr marL="293451" lvl="1" indent="-285750" algn="l" rtl="0">
              <a:spcBef>
                <a:spcPts val="73"/>
              </a:spcBef>
              <a:buFont typeface="Arial" panose="020B0604020202020204" pitchFamily="34" charset="0"/>
              <a:buChar char="•"/>
            </a:pPr>
            <a:r>
              <a:rPr lang="en-US" b="0" kern="1200" spc="15" dirty="0">
                <a:solidFill>
                  <a:srgbClr val="00008B"/>
                </a:solidFill>
                <a:latin typeface="Arial"/>
                <a:cs typeface="Arial"/>
              </a:rPr>
              <a:t>Neutral = 1</a:t>
            </a: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endParaRPr lang="en-US" b="0" kern="1200" spc="15" dirty="0" smtClean="0">
              <a:solidFill>
                <a:srgbClr val="00008B"/>
              </a:solidFill>
              <a:latin typeface="Arial"/>
              <a:cs typeface="Arial"/>
            </a:endParaRPr>
          </a:p>
          <a:p>
            <a:pPr marL="7701" lvl="1" algn="l" rtl="0">
              <a:spcBef>
                <a:spcPts val="73"/>
              </a:spcBef>
            </a:pPr>
            <a:r>
              <a:rPr lang="en-GB" b="0" kern="1200" spc="15" dirty="0" smtClean="0">
                <a:solidFill>
                  <a:srgbClr val="00008B"/>
                </a:solidFill>
                <a:latin typeface="Arial"/>
                <a:cs typeface="Arial"/>
              </a:rPr>
              <a:t>Only comments were to reiterate that there’s no alternative solution</a:t>
            </a:r>
            <a:endParaRPr lang="en-US" kern="1200" spc="15" dirty="0">
              <a:solidFill>
                <a:srgbClr val="00008B"/>
              </a:solidFill>
              <a:cs typeface="Arial"/>
            </a:endParaRPr>
          </a:p>
        </p:txBody>
      </p:sp>
      <p:sp>
        <p:nvSpPr>
          <p:cNvPr id="4" name="Date Placeholder 3"/>
          <p:cNvSpPr>
            <a:spLocks noGrp="1"/>
          </p:cNvSpPr>
          <p:nvPr>
            <p:ph type="dt" sz="half" idx="11"/>
          </p:nvPr>
        </p:nvSpPr>
        <p:spPr/>
        <p:txBody>
          <a:bodyPr/>
          <a:lstStyle/>
          <a:p>
            <a:fld id="{A9571179-D1FF-D94D-A0CB-743F45DCC95B}" type="datetime1">
              <a:rPr lang="en-GB" smtClean="0"/>
              <a:pPr/>
              <a:t>25/09/2020</a:t>
            </a:fld>
            <a:endParaRPr lang="en-GB" dirty="0"/>
          </a:p>
        </p:txBody>
      </p:sp>
      <p:sp>
        <p:nvSpPr>
          <p:cNvPr id="5" name="Footer Placeholder 4"/>
          <p:cNvSpPr>
            <a:spLocks noGrp="1"/>
          </p:cNvSpPr>
          <p:nvPr>
            <p:ph type="ftr" sz="quarter" idx="12"/>
          </p:nvPr>
        </p:nvSpPr>
        <p:spPr/>
        <p:txBody>
          <a:bodyPr/>
          <a:lstStyle/>
          <a:p>
            <a:endParaRPr lang="en-GB" dirty="0"/>
          </a:p>
        </p:txBody>
      </p:sp>
      <p:sp>
        <p:nvSpPr>
          <p:cNvPr id="6" name="Slide Number Placeholder 5"/>
          <p:cNvSpPr>
            <a:spLocks noGrp="1"/>
          </p:cNvSpPr>
          <p:nvPr>
            <p:ph type="sldNum" sz="quarter" idx="13"/>
          </p:nvPr>
        </p:nvSpPr>
        <p:spPr/>
        <p:txBody>
          <a:bodyPr/>
          <a:lstStyle/>
          <a:p>
            <a:pPr algn="l"/>
            <a:r>
              <a:rPr lang="en-GB" dirty="0" smtClean="0"/>
              <a:t>Page </a:t>
            </a:r>
            <a:fld id="{5A91C5AB-1EE9-3746-A212-CC3460B1ECCE}" type="slidenum">
              <a:rPr lang="en-US" smtClean="0"/>
              <a:pPr algn="l"/>
              <a:t>9</a:t>
            </a:fld>
            <a:endParaRPr lang="en-US" dirty="0"/>
          </a:p>
        </p:txBody>
      </p:sp>
    </p:spTree>
    <p:extLst>
      <p:ext uri="{BB962C8B-B14F-4D97-AF65-F5344CB8AC3E}">
        <p14:creationId xmlns:p14="http://schemas.microsoft.com/office/powerpoint/2010/main" val="717092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Elexon v1" id="{42AAC1CA-C947-4DC7-A732-9774A42C82FE}" vid="{39585881-AB66-4B4E-9716-A14877EC27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Elexon v1</Template>
  <TotalTime>1927</TotalTime>
  <Words>2754</Words>
  <Application>Microsoft Office PowerPoint</Application>
  <PresentationFormat>Widescreen</PresentationFormat>
  <Paragraphs>382</Paragraphs>
  <Slides>42</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42</vt:i4>
      </vt:variant>
    </vt:vector>
  </HeadingPairs>
  <TitlesOfParts>
    <vt:vector size="46" baseType="lpstr">
      <vt:lpstr>Arial</vt:lpstr>
      <vt:lpstr>Calibri</vt:lpstr>
      <vt:lpstr>Tahoma</vt:lpstr>
      <vt:lpstr>Elexon v1</vt:lpstr>
      <vt:lpstr>P398 – Open data</vt:lpstr>
      <vt:lpstr>Objectives</vt:lpstr>
      <vt:lpstr>Response review</vt:lpstr>
      <vt:lpstr>Overview</vt:lpstr>
      <vt:lpstr>Question one and two – costs for open data</vt:lpstr>
      <vt:lpstr>Question one and two</vt:lpstr>
      <vt:lpstr>Question one and two</vt:lpstr>
      <vt:lpstr>Question three – alterative modifications?</vt:lpstr>
      <vt:lpstr>Question two</vt:lpstr>
      <vt:lpstr>Question four and five – draft legal text</vt:lpstr>
      <vt:lpstr>Question four</vt:lpstr>
      <vt:lpstr>Question five</vt:lpstr>
      <vt:lpstr>Question six – BSC Settlement risks</vt:lpstr>
      <vt:lpstr>Question six</vt:lpstr>
      <vt:lpstr>Question seven– P398 impact</vt:lpstr>
      <vt:lpstr>Question seven</vt:lpstr>
      <vt:lpstr>Question eight – cost to implement p398</vt:lpstr>
      <vt:lpstr>Question eight</vt:lpstr>
      <vt:lpstr>Question nine – time to implement – 0 – 1 month</vt:lpstr>
      <vt:lpstr>Question ten and eleven – EBGL impacts</vt:lpstr>
      <vt:lpstr>Question ten and eleven</vt:lpstr>
      <vt:lpstr>Question twelve –implementation date</vt:lpstr>
      <vt:lpstr>Question twelve</vt:lpstr>
      <vt:lpstr>Question thirteen – BSC objectives</vt:lpstr>
      <vt:lpstr>Question thirteen</vt:lpstr>
      <vt:lpstr>Question fourteen – self-governance</vt:lpstr>
      <vt:lpstr>Question fourteen</vt:lpstr>
      <vt:lpstr>Question fifteen – further comments</vt:lpstr>
      <vt:lpstr>Question fifteen</vt:lpstr>
      <vt:lpstr>Workgroups views</vt:lpstr>
      <vt:lpstr>Voting for P398 solution</vt:lpstr>
      <vt:lpstr>Applicable BSC Objectives</vt:lpstr>
      <vt:lpstr>Self-Governance</vt:lpstr>
      <vt:lpstr>Impacts and costs and Implementation</vt:lpstr>
      <vt:lpstr>P375 workgroup Terms of Reference</vt:lpstr>
      <vt:lpstr>Legal text</vt:lpstr>
      <vt:lpstr>EBGL Objectives</vt:lpstr>
      <vt:lpstr>EBGL Objectives</vt:lpstr>
      <vt:lpstr>EBGL Objectives</vt:lpstr>
      <vt:lpstr>Next steps</vt:lpstr>
      <vt:lpstr>Any other business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Chris Wood</cp:lastModifiedBy>
  <cp:revision>135</cp:revision>
  <dcterms:created xsi:type="dcterms:W3CDTF">2020-03-09T10:04:32Z</dcterms:created>
  <dcterms:modified xsi:type="dcterms:W3CDTF">2020-09-25T08:12:04Z</dcterms:modified>
</cp:coreProperties>
</file>